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Montserrat" panose="00000500000000000000" pitchFamily="2" charset="0"/>
      <p:regular r:id="rId24"/>
    </p:embeddedFont>
    <p:embeddedFont>
      <p:font typeface="Montserrat Bold" panose="020B0604020202020204" charset="0"/>
      <p:regular r:id="rId25"/>
    </p:embeddedFont>
    <p:embeddedFont>
      <p:font typeface="Open Sauce" panose="020B0604020202020204" charset="0"/>
      <p:regular r:id="rId26"/>
    </p:embeddedFont>
    <p:embeddedFont>
      <p:font typeface="Open Sauce Bold" panose="020B0604020202020204" charset="0"/>
      <p:regular r:id="rId27"/>
    </p:embeddedFont>
    <p:embeddedFont>
      <p:font typeface="Open Sauce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34.svg"/><Relationship Id="rId5" Type="http://schemas.openxmlformats.org/officeDocument/2006/relationships/image" Target="../media/image45.jpeg"/><Relationship Id="rId10" Type="http://schemas.openxmlformats.org/officeDocument/2006/relationships/image" Target="../media/image33.png"/><Relationship Id="rId4" Type="http://schemas.openxmlformats.org/officeDocument/2006/relationships/image" Target="../media/image44.jpeg"/><Relationship Id="rId9"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7862165" y="-315444"/>
            <a:ext cx="3615339" cy="11101557"/>
            <a:chOff x="0" y="0"/>
            <a:chExt cx="952188" cy="2923867"/>
          </a:xfrm>
        </p:grpSpPr>
        <p:sp>
          <p:nvSpPr>
            <p:cNvPr id="3" name="Freeform 3"/>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F9D252"/>
            </a:solidFill>
          </p:spPr>
        </p:sp>
        <p:sp>
          <p:nvSpPr>
            <p:cNvPr id="4" name="TextBox 4"/>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8306631" y="647565"/>
            <a:ext cx="9236967" cy="9304637"/>
          </a:xfrm>
          <a:custGeom>
            <a:avLst/>
            <a:gdLst/>
            <a:ahLst/>
            <a:cxnLst/>
            <a:rect l="l" t="t" r="r" b="b"/>
            <a:pathLst>
              <a:path w="9236967" h="9304637">
                <a:moveTo>
                  <a:pt x="0" y="0"/>
                </a:moveTo>
                <a:lnTo>
                  <a:pt x="9236967" y="0"/>
                </a:lnTo>
                <a:lnTo>
                  <a:pt x="9236967" y="9304637"/>
                </a:lnTo>
                <a:lnTo>
                  <a:pt x="0" y="9304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36158" y="3249259"/>
            <a:ext cx="8407265" cy="1495233"/>
            <a:chOff x="0" y="0"/>
            <a:chExt cx="1584639" cy="281828"/>
          </a:xfrm>
        </p:grpSpPr>
        <p:sp>
          <p:nvSpPr>
            <p:cNvPr id="7" name="Freeform 7"/>
            <p:cNvSpPr/>
            <p:nvPr/>
          </p:nvSpPr>
          <p:spPr>
            <a:xfrm>
              <a:off x="0" y="0"/>
              <a:ext cx="1584639" cy="281828"/>
            </a:xfrm>
            <a:custGeom>
              <a:avLst/>
              <a:gdLst/>
              <a:ahLst/>
              <a:cxnLst/>
              <a:rect l="l" t="t" r="r" b="b"/>
              <a:pathLst>
                <a:path w="1584639" h="281828">
                  <a:moveTo>
                    <a:pt x="0" y="0"/>
                  </a:moveTo>
                  <a:lnTo>
                    <a:pt x="1584639" y="0"/>
                  </a:lnTo>
                  <a:lnTo>
                    <a:pt x="1584639" y="281828"/>
                  </a:lnTo>
                  <a:lnTo>
                    <a:pt x="0" y="281828"/>
                  </a:lnTo>
                  <a:close/>
                </a:path>
              </a:pathLst>
            </a:custGeom>
            <a:solidFill>
              <a:srgbClr val="F9D252"/>
            </a:solidFill>
          </p:spPr>
        </p:sp>
        <p:sp>
          <p:nvSpPr>
            <p:cNvPr id="8" name="TextBox 8"/>
            <p:cNvSpPr txBox="1"/>
            <p:nvPr/>
          </p:nvSpPr>
          <p:spPr>
            <a:xfrm>
              <a:off x="0" y="-38100"/>
              <a:ext cx="1584639" cy="319928"/>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998289" y="5107129"/>
            <a:ext cx="9350143" cy="1495233"/>
            <a:chOff x="0" y="0"/>
            <a:chExt cx="1762357" cy="281828"/>
          </a:xfrm>
        </p:grpSpPr>
        <p:sp>
          <p:nvSpPr>
            <p:cNvPr id="10" name="Freeform 10"/>
            <p:cNvSpPr/>
            <p:nvPr/>
          </p:nvSpPr>
          <p:spPr>
            <a:xfrm>
              <a:off x="0" y="0"/>
              <a:ext cx="1762357" cy="281828"/>
            </a:xfrm>
            <a:custGeom>
              <a:avLst/>
              <a:gdLst/>
              <a:ahLst/>
              <a:cxnLst/>
              <a:rect l="l" t="t" r="r" b="b"/>
              <a:pathLst>
                <a:path w="1762357" h="281828">
                  <a:moveTo>
                    <a:pt x="0" y="0"/>
                  </a:moveTo>
                  <a:lnTo>
                    <a:pt x="1762357" y="0"/>
                  </a:lnTo>
                  <a:lnTo>
                    <a:pt x="1762357" y="281828"/>
                  </a:lnTo>
                  <a:lnTo>
                    <a:pt x="0" y="281828"/>
                  </a:lnTo>
                  <a:close/>
                </a:path>
              </a:pathLst>
            </a:custGeom>
            <a:solidFill>
              <a:srgbClr val="F9D252"/>
            </a:solidFill>
          </p:spPr>
        </p:sp>
        <p:sp>
          <p:nvSpPr>
            <p:cNvPr id="11" name="TextBox 11"/>
            <p:cNvSpPr txBox="1"/>
            <p:nvPr/>
          </p:nvSpPr>
          <p:spPr>
            <a:xfrm>
              <a:off x="0" y="-38100"/>
              <a:ext cx="1762357" cy="319928"/>
            </a:xfrm>
            <a:prstGeom prst="rect">
              <a:avLst/>
            </a:prstGeom>
          </p:spPr>
          <p:txBody>
            <a:bodyPr lIns="54346" tIns="54346" rIns="54346" bIns="54346" rtlCol="0" anchor="ctr"/>
            <a:lstStyle/>
            <a:p>
              <a:pPr algn="ctr">
                <a:lnSpc>
                  <a:spcPts val="2799"/>
                </a:lnSpc>
              </a:pPr>
              <a:endParaRPr/>
            </a:p>
          </p:txBody>
        </p:sp>
      </p:grpSp>
      <p:sp>
        <p:nvSpPr>
          <p:cNvPr id="12" name="TextBox 12"/>
          <p:cNvSpPr txBox="1"/>
          <p:nvPr/>
        </p:nvSpPr>
        <p:spPr>
          <a:xfrm>
            <a:off x="1590431" y="5020674"/>
            <a:ext cx="9904970" cy="1704975"/>
          </a:xfrm>
          <a:prstGeom prst="rect">
            <a:avLst/>
          </a:prstGeom>
        </p:spPr>
        <p:txBody>
          <a:bodyPr lIns="0" tIns="0" rIns="0" bIns="0" rtlCol="0" anchor="t">
            <a:spAutoFit/>
          </a:bodyPr>
          <a:lstStyle/>
          <a:p>
            <a:pPr algn="ctr">
              <a:lnSpc>
                <a:spcPts val="6720"/>
              </a:lnSpc>
            </a:pPr>
            <a:r>
              <a:rPr lang="en-US" sz="5600" b="1">
                <a:solidFill>
                  <a:srgbClr val="000000"/>
                </a:solidFill>
                <a:latin typeface="Open Sauce Bold"/>
                <a:ea typeface="Open Sauce Bold"/>
                <a:cs typeface="Open Sauce Bold"/>
                <a:sym typeface="Open Sauce Bold"/>
              </a:rPr>
              <a:t>DATA FOR A NEWS COMPANY</a:t>
            </a:r>
          </a:p>
        </p:txBody>
      </p:sp>
      <p:sp>
        <p:nvSpPr>
          <p:cNvPr id="13" name="TextBox 13"/>
          <p:cNvSpPr txBox="1"/>
          <p:nvPr/>
        </p:nvSpPr>
        <p:spPr>
          <a:xfrm>
            <a:off x="470586" y="3563488"/>
            <a:ext cx="9394822" cy="857250"/>
          </a:xfrm>
          <a:prstGeom prst="rect">
            <a:avLst/>
          </a:prstGeom>
        </p:spPr>
        <p:txBody>
          <a:bodyPr lIns="0" tIns="0" rIns="0" bIns="0" rtlCol="0" anchor="t">
            <a:spAutoFit/>
          </a:bodyPr>
          <a:lstStyle/>
          <a:p>
            <a:pPr algn="ctr">
              <a:lnSpc>
                <a:spcPts val="6720"/>
              </a:lnSpc>
            </a:pPr>
            <a:r>
              <a:rPr lang="en-US" sz="5600" b="1">
                <a:solidFill>
                  <a:srgbClr val="000000"/>
                </a:solidFill>
                <a:latin typeface="Open Sauce Bold"/>
                <a:ea typeface="Open Sauce Bold"/>
                <a:cs typeface="Open Sauce Bold"/>
                <a:sym typeface="Open Sauce Bold"/>
              </a:rPr>
              <a:t>VISUALIZING ELECTION </a:t>
            </a:r>
          </a:p>
        </p:txBody>
      </p:sp>
      <p:sp>
        <p:nvSpPr>
          <p:cNvPr id="14" name="TextBox 14"/>
          <p:cNvSpPr txBox="1"/>
          <p:nvPr/>
        </p:nvSpPr>
        <p:spPr>
          <a:xfrm>
            <a:off x="4750671" y="7030406"/>
            <a:ext cx="5813087" cy="2070100"/>
          </a:xfrm>
          <a:prstGeom prst="rect">
            <a:avLst/>
          </a:prstGeom>
        </p:spPr>
        <p:txBody>
          <a:bodyPr lIns="0" tIns="0" rIns="0" bIns="0" rtlCol="0" anchor="t">
            <a:spAutoFit/>
          </a:bodyPr>
          <a:lstStyle/>
          <a:p>
            <a:pPr algn="just">
              <a:lnSpc>
                <a:spcPts val="2749"/>
              </a:lnSpc>
            </a:pPr>
            <a:r>
              <a:rPr lang="en-US" sz="2499" b="1">
                <a:solidFill>
                  <a:srgbClr val="000000"/>
                </a:solidFill>
                <a:latin typeface="Open Sauce Bold"/>
                <a:ea typeface="Open Sauce Bold"/>
                <a:cs typeface="Open Sauce Bold"/>
                <a:sym typeface="Open Sauce Bold"/>
              </a:rPr>
              <a:t>PRESENTED BY: </a:t>
            </a:r>
          </a:p>
          <a:p>
            <a:pPr algn="just">
              <a:lnSpc>
                <a:spcPts val="2749"/>
              </a:lnSpc>
            </a:pPr>
            <a:r>
              <a:rPr lang="en-US" sz="2499" b="1">
                <a:solidFill>
                  <a:srgbClr val="000000"/>
                </a:solidFill>
                <a:latin typeface="Open Sauce Bold"/>
                <a:ea typeface="Open Sauce Bold"/>
                <a:cs typeface="Open Sauce Bold"/>
                <a:sym typeface="Open Sauce Bold"/>
              </a:rPr>
              <a:t>TEAM 4</a:t>
            </a:r>
          </a:p>
          <a:p>
            <a:pPr algn="just">
              <a:lnSpc>
                <a:spcPts val="2749"/>
              </a:lnSpc>
            </a:pPr>
            <a:r>
              <a:rPr lang="en-US" sz="2499" b="1">
                <a:solidFill>
                  <a:srgbClr val="000000"/>
                </a:solidFill>
                <a:latin typeface="Open Sauce Bold"/>
                <a:ea typeface="Open Sauce Bold"/>
                <a:cs typeface="Open Sauce Bold"/>
                <a:sym typeface="Open Sauce Bold"/>
              </a:rPr>
              <a:t>BHUMI KALA</a:t>
            </a:r>
          </a:p>
          <a:p>
            <a:pPr algn="just">
              <a:lnSpc>
                <a:spcPts val="2749"/>
              </a:lnSpc>
            </a:pPr>
            <a:r>
              <a:rPr lang="en-US" sz="2499" b="1">
                <a:solidFill>
                  <a:srgbClr val="000000"/>
                </a:solidFill>
                <a:latin typeface="Open Sauce Bold"/>
                <a:ea typeface="Open Sauce Bold"/>
                <a:cs typeface="Open Sauce Bold"/>
                <a:sym typeface="Open Sauce Bold"/>
              </a:rPr>
              <a:t>SANTOSH SK</a:t>
            </a:r>
          </a:p>
          <a:p>
            <a:pPr algn="just">
              <a:lnSpc>
                <a:spcPts val="2749"/>
              </a:lnSpc>
            </a:pPr>
            <a:r>
              <a:rPr lang="en-US" sz="2499" b="1">
                <a:solidFill>
                  <a:srgbClr val="000000"/>
                </a:solidFill>
                <a:latin typeface="Open Sauce Bold"/>
                <a:ea typeface="Open Sauce Bold"/>
                <a:cs typeface="Open Sauce Bold"/>
                <a:sym typeface="Open Sauce Bold"/>
              </a:rPr>
              <a:t>SRINIBAS MASANTA</a:t>
            </a:r>
          </a:p>
          <a:p>
            <a:pPr algn="just">
              <a:lnSpc>
                <a:spcPts val="2749"/>
              </a:lnSpc>
              <a:spcBef>
                <a:spcPct val="0"/>
              </a:spcBef>
            </a:pPr>
            <a:r>
              <a:rPr lang="en-US" sz="2499" b="1">
                <a:solidFill>
                  <a:srgbClr val="000000"/>
                </a:solidFill>
                <a:latin typeface="Open Sauce Bold"/>
                <a:ea typeface="Open Sauce Bold"/>
                <a:cs typeface="Open Sauce Bold"/>
                <a:sym typeface="Open Sauce Bold"/>
              </a:rPr>
              <a:t>VAIBHAV YADAV       </a:t>
            </a:r>
          </a:p>
        </p:txBody>
      </p:sp>
      <p:sp>
        <p:nvSpPr>
          <p:cNvPr id="15" name="Freeform 15"/>
          <p:cNvSpPr/>
          <p:nvPr/>
        </p:nvSpPr>
        <p:spPr>
          <a:xfrm rot="-2598766">
            <a:off x="-12371" y="8054694"/>
            <a:ext cx="2858287" cy="2780334"/>
          </a:xfrm>
          <a:custGeom>
            <a:avLst/>
            <a:gdLst/>
            <a:ahLst/>
            <a:cxnLst/>
            <a:rect l="l" t="t" r="r" b="b"/>
            <a:pathLst>
              <a:path w="2858287" h="2780334">
                <a:moveTo>
                  <a:pt x="0" y="0"/>
                </a:moveTo>
                <a:lnTo>
                  <a:pt x="2858288" y="0"/>
                </a:lnTo>
                <a:lnTo>
                  <a:pt x="2858288" y="2780334"/>
                </a:lnTo>
                <a:lnTo>
                  <a:pt x="0" y="278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0" y="21352"/>
            <a:ext cx="3180862" cy="3180862"/>
          </a:xfrm>
          <a:custGeom>
            <a:avLst/>
            <a:gdLst/>
            <a:ahLst/>
            <a:cxnLst/>
            <a:rect l="l" t="t" r="r" b="b"/>
            <a:pathLst>
              <a:path w="3180862" h="3180862">
                <a:moveTo>
                  <a:pt x="0" y="0"/>
                </a:moveTo>
                <a:lnTo>
                  <a:pt x="3180862" y="0"/>
                </a:lnTo>
                <a:lnTo>
                  <a:pt x="3180862" y="3180862"/>
                </a:lnTo>
                <a:lnTo>
                  <a:pt x="0" y="3180862"/>
                </a:lnTo>
                <a:lnTo>
                  <a:pt x="0" y="0"/>
                </a:lnTo>
                <a:close/>
              </a:path>
            </a:pathLst>
          </a:custGeom>
          <a:blipFill>
            <a:blip r:embed="rId6"/>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147817" y="0"/>
            <a:ext cx="3615339" cy="11101557"/>
            <a:chOff x="0" y="0"/>
            <a:chExt cx="952188" cy="2923867"/>
          </a:xfrm>
        </p:grpSpPr>
        <p:sp>
          <p:nvSpPr>
            <p:cNvPr id="3" name="Freeform 3"/>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D0443F"/>
            </a:solidFill>
          </p:spPr>
        </p:sp>
        <p:sp>
          <p:nvSpPr>
            <p:cNvPr id="4" name="TextBox 4"/>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728513" y="460094"/>
            <a:ext cx="18783199" cy="1123950"/>
          </a:xfrm>
          <a:prstGeom prst="rect">
            <a:avLst/>
          </a:prstGeom>
        </p:spPr>
        <p:txBody>
          <a:bodyPr lIns="0" tIns="0" rIns="0" bIns="0" rtlCol="0" anchor="t">
            <a:spAutoFit/>
          </a:bodyPr>
          <a:lstStyle/>
          <a:p>
            <a:pPr algn="l">
              <a:lnSpc>
                <a:spcPts val="8880"/>
              </a:lnSpc>
            </a:pPr>
            <a:r>
              <a:rPr lang="en-US" sz="7400" b="1">
                <a:solidFill>
                  <a:srgbClr val="000000"/>
                </a:solidFill>
                <a:latin typeface="Open Sauce Bold"/>
                <a:ea typeface="Open Sauce Bold"/>
                <a:cs typeface="Open Sauce Bold"/>
                <a:sym typeface="Open Sauce Bold"/>
              </a:rPr>
              <a:t>HISTORICAL TRENDS DASHBOARD</a:t>
            </a:r>
          </a:p>
        </p:txBody>
      </p:sp>
      <p:sp>
        <p:nvSpPr>
          <p:cNvPr id="6" name="TextBox 6"/>
          <p:cNvSpPr txBox="1"/>
          <p:nvPr/>
        </p:nvSpPr>
        <p:spPr>
          <a:xfrm>
            <a:off x="9461619" y="3455278"/>
            <a:ext cx="7946834" cy="4210050"/>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Elections are not just numbers; they are stories of shifting public trust.</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Historical vote shares and turnout patterns reveal:</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What drives voter behavior?</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Where do parties rise or decline?</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Which regions decide outcomes?</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Our dashboard turns raw data into narratives of democracy.</a:t>
            </a:r>
          </a:p>
          <a:p>
            <a:pPr algn="l">
              <a:lnSpc>
                <a:spcPts val="3300"/>
              </a:lnSpc>
            </a:pPr>
            <a:endParaRPr lang="en-US" sz="3000">
              <a:solidFill>
                <a:srgbClr val="000000"/>
              </a:solidFill>
              <a:latin typeface="Open Sauce"/>
              <a:ea typeface="Open Sauce"/>
              <a:cs typeface="Open Sauce"/>
              <a:sym typeface="Open Sauce"/>
            </a:endParaRPr>
          </a:p>
        </p:txBody>
      </p:sp>
      <p:sp>
        <p:nvSpPr>
          <p:cNvPr id="7" name="AutoShape 7"/>
          <p:cNvSpPr/>
          <p:nvPr/>
        </p:nvSpPr>
        <p:spPr>
          <a:xfrm>
            <a:off x="13790213" y="1978037"/>
            <a:ext cx="7990202"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13703116" y="1803119"/>
            <a:ext cx="368886" cy="3688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7090834" y="9139909"/>
            <a:ext cx="635238" cy="6352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10</a:t>
              </a:r>
            </a:p>
          </p:txBody>
        </p:sp>
      </p:grpSp>
      <p:sp>
        <p:nvSpPr>
          <p:cNvPr id="14" name="Freeform 14"/>
          <p:cNvSpPr/>
          <p:nvPr/>
        </p:nvSpPr>
        <p:spPr>
          <a:xfrm>
            <a:off x="363948" y="1584044"/>
            <a:ext cx="8926861" cy="8915702"/>
          </a:xfrm>
          <a:custGeom>
            <a:avLst/>
            <a:gdLst/>
            <a:ahLst/>
            <a:cxnLst/>
            <a:rect l="l" t="t" r="r" b="b"/>
            <a:pathLst>
              <a:path w="8926861" h="8915702">
                <a:moveTo>
                  <a:pt x="0" y="0"/>
                </a:moveTo>
                <a:lnTo>
                  <a:pt x="8926860" y="0"/>
                </a:lnTo>
                <a:lnTo>
                  <a:pt x="8926860" y="8915702"/>
                </a:lnTo>
                <a:lnTo>
                  <a:pt x="0" y="8915702"/>
                </a:lnTo>
                <a:lnTo>
                  <a:pt x="0" y="0"/>
                </a:lnTo>
                <a:close/>
              </a:path>
            </a:pathLst>
          </a:custGeom>
          <a:blipFill>
            <a:blip r:embed="rId2"/>
            <a:stretch>
              <a:fillRect/>
            </a:stretch>
          </a:blipFill>
        </p:spPr>
      </p:sp>
      <p:sp>
        <p:nvSpPr>
          <p:cNvPr id="15" name="Freeform 15"/>
          <p:cNvSpPr/>
          <p:nvPr/>
        </p:nvSpPr>
        <p:spPr>
          <a:xfrm>
            <a:off x="2242107" y="2923792"/>
            <a:ext cx="5170542" cy="6334508"/>
          </a:xfrm>
          <a:custGeom>
            <a:avLst/>
            <a:gdLst/>
            <a:ahLst/>
            <a:cxnLst/>
            <a:rect l="l" t="t" r="r" b="b"/>
            <a:pathLst>
              <a:path w="5170542" h="6334508">
                <a:moveTo>
                  <a:pt x="0" y="0"/>
                </a:moveTo>
                <a:lnTo>
                  <a:pt x="5170542" y="0"/>
                </a:lnTo>
                <a:lnTo>
                  <a:pt x="5170542" y="6334508"/>
                </a:lnTo>
                <a:lnTo>
                  <a:pt x="0" y="6334508"/>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6532679" cy="9258300"/>
          </a:xfrm>
          <a:custGeom>
            <a:avLst/>
            <a:gdLst/>
            <a:ahLst/>
            <a:cxnLst/>
            <a:rect l="l" t="t" r="r" b="b"/>
            <a:pathLst>
              <a:path w="16532679" h="9258300">
                <a:moveTo>
                  <a:pt x="0" y="0"/>
                </a:moveTo>
                <a:lnTo>
                  <a:pt x="16532679" y="0"/>
                </a:lnTo>
                <a:lnTo>
                  <a:pt x="16532679" y="9258300"/>
                </a:lnTo>
                <a:lnTo>
                  <a:pt x="0" y="9258300"/>
                </a:lnTo>
                <a:lnTo>
                  <a:pt x="0" y="0"/>
                </a:lnTo>
                <a:close/>
              </a:path>
            </a:pathLst>
          </a:custGeom>
          <a:blipFill>
            <a:blip r:embed="rId2"/>
            <a:stretch>
              <a:fillRect/>
            </a:stretch>
          </a:blipFill>
        </p:spPr>
      </p:sp>
      <p:sp>
        <p:nvSpPr>
          <p:cNvPr id="3" name="TextBox 3"/>
          <p:cNvSpPr txBox="1"/>
          <p:nvPr/>
        </p:nvSpPr>
        <p:spPr>
          <a:xfrm>
            <a:off x="6040767" y="9525"/>
            <a:ext cx="11218533" cy="1085850"/>
          </a:xfrm>
          <a:prstGeom prst="rect">
            <a:avLst/>
          </a:prstGeom>
        </p:spPr>
        <p:txBody>
          <a:bodyPr lIns="0" tIns="0" rIns="0" bIns="0" rtlCol="0" anchor="t">
            <a:spAutoFit/>
          </a:bodyPr>
          <a:lstStyle/>
          <a:p>
            <a:pPr algn="l">
              <a:lnSpc>
                <a:spcPts val="8640"/>
              </a:lnSpc>
            </a:pPr>
            <a:r>
              <a:rPr lang="en-US" sz="7200" b="1">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768071">
            <a:off x="-4776963" y="9084819"/>
            <a:ext cx="14386724" cy="2801803"/>
            <a:chOff x="0" y="0"/>
            <a:chExt cx="3789096" cy="737923"/>
          </a:xfrm>
        </p:grpSpPr>
        <p:sp>
          <p:nvSpPr>
            <p:cNvPr id="3" name="Freeform 3"/>
            <p:cNvSpPr/>
            <p:nvPr/>
          </p:nvSpPr>
          <p:spPr>
            <a:xfrm>
              <a:off x="0" y="0"/>
              <a:ext cx="3789096" cy="737923"/>
            </a:xfrm>
            <a:custGeom>
              <a:avLst/>
              <a:gdLst/>
              <a:ahLst/>
              <a:cxnLst/>
              <a:rect l="l" t="t" r="r" b="b"/>
              <a:pathLst>
                <a:path w="3789096" h="737923">
                  <a:moveTo>
                    <a:pt x="0" y="0"/>
                  </a:moveTo>
                  <a:lnTo>
                    <a:pt x="3789096" y="0"/>
                  </a:lnTo>
                  <a:lnTo>
                    <a:pt x="3789096" y="737923"/>
                  </a:lnTo>
                  <a:lnTo>
                    <a:pt x="0" y="737923"/>
                  </a:lnTo>
                  <a:close/>
                </a:path>
              </a:pathLst>
            </a:custGeom>
            <a:solidFill>
              <a:srgbClr val="F9D252"/>
            </a:solidFill>
          </p:spPr>
        </p:sp>
        <p:sp>
          <p:nvSpPr>
            <p:cNvPr id="4" name="TextBox 4"/>
            <p:cNvSpPr txBox="1"/>
            <p:nvPr/>
          </p:nvSpPr>
          <p:spPr>
            <a:xfrm>
              <a:off x="0" y="-38100"/>
              <a:ext cx="3789096" cy="776023"/>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887390" y="814916"/>
            <a:ext cx="15019898" cy="1257300"/>
          </a:xfrm>
          <a:prstGeom prst="rect">
            <a:avLst/>
          </a:prstGeom>
        </p:spPr>
        <p:txBody>
          <a:bodyPr lIns="0" tIns="0" rIns="0" bIns="0" rtlCol="0" anchor="t">
            <a:spAutoFit/>
          </a:bodyPr>
          <a:lstStyle/>
          <a:p>
            <a:pPr algn="l">
              <a:lnSpc>
                <a:spcPts val="9839"/>
              </a:lnSpc>
            </a:pPr>
            <a:r>
              <a:rPr lang="en-US" sz="8199" b="1">
                <a:solidFill>
                  <a:srgbClr val="000000"/>
                </a:solidFill>
                <a:latin typeface="Open Sauce Bold"/>
                <a:ea typeface="Open Sauce Bold"/>
                <a:cs typeface="Open Sauce Bold"/>
                <a:sym typeface="Open Sauce Bold"/>
              </a:rPr>
              <a:t>DEMOGRAPHIC TRENDS</a:t>
            </a:r>
          </a:p>
        </p:txBody>
      </p:sp>
      <p:sp>
        <p:nvSpPr>
          <p:cNvPr id="6" name="TextBox 6"/>
          <p:cNvSpPr txBox="1"/>
          <p:nvPr/>
        </p:nvSpPr>
        <p:spPr>
          <a:xfrm>
            <a:off x="5300808" y="2848779"/>
            <a:ext cx="12425263" cy="5048250"/>
          </a:xfrm>
          <a:prstGeom prst="rect">
            <a:avLst/>
          </a:prstGeom>
        </p:spPr>
        <p:txBody>
          <a:bodyPr lIns="0" tIns="0" rIns="0" bIns="0" rtlCol="0" anchor="t">
            <a:spAutoFit/>
          </a:bodyPr>
          <a:lstStyle/>
          <a:p>
            <a:pPr algn="l">
              <a:lnSpc>
                <a:spcPts val="3300"/>
              </a:lnSpc>
            </a:pPr>
            <a:r>
              <a:rPr lang="en-US" sz="3000">
                <a:solidFill>
                  <a:srgbClr val="000000"/>
                </a:solidFill>
                <a:latin typeface="Open Sauce"/>
                <a:ea typeface="Open Sauce"/>
                <a:cs typeface="Open Sauce"/>
                <a:sym typeface="Open Sauce"/>
              </a:rPr>
              <a:t>Lok Sabha Election Insights</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Scale: 834M electors, 8,047 candidates, 2,562 constituencies, 145 parties.</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Key Findings:</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Mulayam Singh Yadav represents the largest electorate (12M+), followed by other political heavyweights.</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Candidate gender breakdown reveals male dominance across parties; female representation remains low.</a:t>
            </a:r>
          </a:p>
          <a:p>
            <a:pPr marL="1295400" lvl="2" indent="-431800" algn="l">
              <a:lnSpc>
                <a:spcPts val="3300"/>
              </a:lnSpc>
              <a:buFont typeface="Arial"/>
              <a:buChar char="⚬"/>
            </a:pPr>
            <a:r>
              <a:rPr lang="en-US" sz="3000">
                <a:solidFill>
                  <a:srgbClr val="000000"/>
                </a:solidFill>
                <a:latin typeface="Open Sauce"/>
                <a:ea typeface="Open Sauce"/>
                <a:cs typeface="Open Sauce"/>
                <a:sym typeface="Open Sauce"/>
              </a:rPr>
              <a:t>Seats won are distributed across key constituencies, allowing identification of major strongholds and local dynamics.</a:t>
            </a:r>
          </a:p>
          <a:p>
            <a:pPr algn="l">
              <a:lnSpc>
                <a:spcPts val="3300"/>
              </a:lnSpc>
            </a:pPr>
            <a:endParaRPr lang="en-US" sz="3000">
              <a:solidFill>
                <a:srgbClr val="000000"/>
              </a:solidFill>
              <a:latin typeface="Open Sauce"/>
              <a:ea typeface="Open Sauce"/>
              <a:cs typeface="Open Sauce"/>
              <a:sym typeface="Open Sauce"/>
            </a:endParaRPr>
          </a:p>
        </p:txBody>
      </p:sp>
      <p:sp>
        <p:nvSpPr>
          <p:cNvPr id="7" name="Freeform 7"/>
          <p:cNvSpPr/>
          <p:nvPr/>
        </p:nvSpPr>
        <p:spPr>
          <a:xfrm>
            <a:off x="-1409619" y="1696254"/>
            <a:ext cx="6710428" cy="8248093"/>
          </a:xfrm>
          <a:custGeom>
            <a:avLst/>
            <a:gdLst/>
            <a:ahLst/>
            <a:cxnLst/>
            <a:rect l="l" t="t" r="r" b="b"/>
            <a:pathLst>
              <a:path w="6710428" h="8248093">
                <a:moveTo>
                  <a:pt x="0" y="0"/>
                </a:moveTo>
                <a:lnTo>
                  <a:pt x="6710427" y="0"/>
                </a:lnTo>
                <a:lnTo>
                  <a:pt x="6710427" y="8248094"/>
                </a:lnTo>
                <a:lnTo>
                  <a:pt x="0" y="8248094"/>
                </a:lnTo>
                <a:lnTo>
                  <a:pt x="0" y="0"/>
                </a:lnTo>
                <a:close/>
              </a:path>
            </a:pathLst>
          </a:custGeom>
          <a:blipFill>
            <a:blip r:embed="rId2">
              <a:extLst>
                <a:ext uri="{96DAC541-7B7A-43D3-8B79-37D633B846F1}">
                  <asvg:svgBlip xmlns:asvg="http://schemas.microsoft.com/office/drawing/2016/SVG/main" r:embed="rId3"/>
                </a:ext>
              </a:extLst>
            </a:blip>
            <a:stretch>
              <a:fillRect r="-187672"/>
            </a:stretch>
          </a:blipFill>
        </p:spPr>
      </p:sp>
      <p:grpSp>
        <p:nvGrpSpPr>
          <p:cNvPr id="8" name="Group 8"/>
          <p:cNvGrpSpPr/>
          <p:nvPr/>
        </p:nvGrpSpPr>
        <p:grpSpPr>
          <a:xfrm rot="458373">
            <a:off x="9057275" y="-1244447"/>
            <a:ext cx="12619379" cy="2488895"/>
            <a:chOff x="0" y="0"/>
            <a:chExt cx="16825839" cy="3318527"/>
          </a:xfrm>
        </p:grpSpPr>
        <p:sp>
          <p:nvSpPr>
            <p:cNvPr id="9" name="Freeform 9"/>
            <p:cNvSpPr/>
            <p:nvPr/>
          </p:nvSpPr>
          <p:spPr>
            <a:xfrm>
              <a:off x="0" y="0"/>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5525798" y="205119"/>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989279" y="392951"/>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2" name="Group 12"/>
          <p:cNvGrpSpPr/>
          <p:nvPr/>
        </p:nvGrpSpPr>
        <p:grpSpPr>
          <a:xfrm>
            <a:off x="17090834" y="9139909"/>
            <a:ext cx="635238" cy="635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626532" y="1028700"/>
            <a:ext cx="17034937" cy="9560858"/>
          </a:xfrm>
          <a:custGeom>
            <a:avLst/>
            <a:gdLst/>
            <a:ahLst/>
            <a:cxnLst/>
            <a:rect l="l" t="t" r="r" b="b"/>
            <a:pathLst>
              <a:path w="17034937" h="9560858">
                <a:moveTo>
                  <a:pt x="0" y="0"/>
                </a:moveTo>
                <a:lnTo>
                  <a:pt x="17034936" y="0"/>
                </a:lnTo>
                <a:lnTo>
                  <a:pt x="17034936" y="9560858"/>
                </a:lnTo>
                <a:lnTo>
                  <a:pt x="0" y="9560858"/>
                </a:lnTo>
                <a:lnTo>
                  <a:pt x="0" y="0"/>
                </a:lnTo>
                <a:close/>
              </a:path>
            </a:pathLst>
          </a:custGeom>
          <a:blipFill>
            <a:blip r:embed="rId2"/>
            <a:stretch>
              <a:fillRect/>
            </a:stretch>
          </a:blipFill>
        </p:spPr>
      </p:sp>
      <p:sp>
        <p:nvSpPr>
          <p:cNvPr id="3" name="TextBox 3"/>
          <p:cNvSpPr txBox="1"/>
          <p:nvPr/>
        </p:nvSpPr>
        <p:spPr>
          <a:xfrm>
            <a:off x="6040767" y="9525"/>
            <a:ext cx="11218533" cy="1085850"/>
          </a:xfrm>
          <a:prstGeom prst="rect">
            <a:avLst/>
          </a:prstGeom>
        </p:spPr>
        <p:txBody>
          <a:bodyPr lIns="0" tIns="0" rIns="0" bIns="0" rtlCol="0" anchor="t">
            <a:spAutoFit/>
          </a:bodyPr>
          <a:lstStyle/>
          <a:p>
            <a:pPr algn="l">
              <a:lnSpc>
                <a:spcPts val="8640"/>
              </a:lnSpc>
            </a:pPr>
            <a:r>
              <a:rPr lang="en-US" sz="7200" b="1">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360639" y="8481906"/>
            <a:ext cx="21009277" cy="14422252"/>
            <a:chOff x="0" y="0"/>
            <a:chExt cx="1184027" cy="812800"/>
          </a:xfrm>
        </p:grpSpPr>
        <p:sp>
          <p:nvSpPr>
            <p:cNvPr id="3" name="Freeform 3"/>
            <p:cNvSpPr/>
            <p:nvPr/>
          </p:nvSpPr>
          <p:spPr>
            <a:xfrm>
              <a:off x="0" y="0"/>
              <a:ext cx="1184027" cy="812800"/>
            </a:xfrm>
            <a:custGeom>
              <a:avLst/>
              <a:gdLst/>
              <a:ahLst/>
              <a:cxnLst/>
              <a:rect l="l" t="t" r="r" b="b"/>
              <a:pathLst>
                <a:path w="1184027" h="812800">
                  <a:moveTo>
                    <a:pt x="592014" y="0"/>
                  </a:moveTo>
                  <a:cubicBezTo>
                    <a:pt x="265054" y="0"/>
                    <a:pt x="0" y="181951"/>
                    <a:pt x="0" y="406400"/>
                  </a:cubicBezTo>
                  <a:cubicBezTo>
                    <a:pt x="0" y="630849"/>
                    <a:pt x="265054" y="812800"/>
                    <a:pt x="592014" y="812800"/>
                  </a:cubicBezTo>
                  <a:cubicBezTo>
                    <a:pt x="918974" y="812800"/>
                    <a:pt x="1184027" y="630849"/>
                    <a:pt x="1184027" y="406400"/>
                  </a:cubicBezTo>
                  <a:cubicBezTo>
                    <a:pt x="1184027" y="181951"/>
                    <a:pt x="918974" y="0"/>
                    <a:pt x="592014" y="0"/>
                  </a:cubicBezTo>
                  <a:close/>
                </a:path>
              </a:pathLst>
            </a:custGeom>
            <a:solidFill>
              <a:srgbClr val="0038A8"/>
            </a:solidFill>
          </p:spPr>
        </p:sp>
        <p:sp>
          <p:nvSpPr>
            <p:cNvPr id="4" name="TextBox 4"/>
            <p:cNvSpPr txBox="1"/>
            <p:nvPr/>
          </p:nvSpPr>
          <p:spPr>
            <a:xfrm>
              <a:off x="111003" y="38100"/>
              <a:ext cx="962022"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35235" y="789463"/>
            <a:ext cx="15724065" cy="1397672"/>
            <a:chOff x="0" y="0"/>
            <a:chExt cx="3170618" cy="281828"/>
          </a:xfrm>
        </p:grpSpPr>
        <p:sp>
          <p:nvSpPr>
            <p:cNvPr id="6" name="Freeform 6"/>
            <p:cNvSpPr/>
            <p:nvPr/>
          </p:nvSpPr>
          <p:spPr>
            <a:xfrm>
              <a:off x="0" y="0"/>
              <a:ext cx="3170618" cy="281828"/>
            </a:xfrm>
            <a:custGeom>
              <a:avLst/>
              <a:gdLst/>
              <a:ahLst/>
              <a:cxnLst/>
              <a:rect l="l" t="t" r="r" b="b"/>
              <a:pathLst>
                <a:path w="3170618" h="281828">
                  <a:moveTo>
                    <a:pt x="0" y="0"/>
                  </a:moveTo>
                  <a:lnTo>
                    <a:pt x="3170618" y="0"/>
                  </a:lnTo>
                  <a:lnTo>
                    <a:pt x="3170618" y="281828"/>
                  </a:lnTo>
                  <a:lnTo>
                    <a:pt x="0" y="281828"/>
                  </a:lnTo>
                  <a:close/>
                </a:path>
              </a:pathLst>
            </a:custGeom>
            <a:solidFill>
              <a:srgbClr val="F9D252"/>
            </a:solidFill>
          </p:spPr>
        </p:sp>
        <p:sp>
          <p:nvSpPr>
            <p:cNvPr id="7" name="TextBox 7"/>
            <p:cNvSpPr txBox="1"/>
            <p:nvPr/>
          </p:nvSpPr>
          <p:spPr>
            <a:xfrm>
              <a:off x="0" y="-38100"/>
              <a:ext cx="3170618" cy="319928"/>
            </a:xfrm>
            <a:prstGeom prst="rect">
              <a:avLst/>
            </a:prstGeom>
          </p:spPr>
          <p:txBody>
            <a:bodyPr lIns="50800" tIns="50800" rIns="50800" bIns="50800" rtlCol="0" anchor="ctr"/>
            <a:lstStyle/>
            <a:p>
              <a:pPr algn="ctr">
                <a:lnSpc>
                  <a:spcPts val="2799"/>
                </a:lnSpc>
              </a:pPr>
              <a:endParaRPr/>
            </a:p>
          </p:txBody>
        </p:sp>
      </p:grpSp>
      <p:sp>
        <p:nvSpPr>
          <p:cNvPr id="8" name="Freeform 8"/>
          <p:cNvSpPr/>
          <p:nvPr/>
        </p:nvSpPr>
        <p:spPr>
          <a:xfrm rot="-2598766">
            <a:off x="-87084" y="7342281"/>
            <a:ext cx="3287560" cy="3197899"/>
          </a:xfrm>
          <a:custGeom>
            <a:avLst/>
            <a:gdLst/>
            <a:ahLst/>
            <a:cxnLst/>
            <a:rect l="l" t="t" r="r" b="b"/>
            <a:pathLst>
              <a:path w="3287560" h="3197899">
                <a:moveTo>
                  <a:pt x="0" y="0"/>
                </a:moveTo>
                <a:lnTo>
                  <a:pt x="3287561" y="0"/>
                </a:lnTo>
                <a:lnTo>
                  <a:pt x="3287561" y="3197900"/>
                </a:lnTo>
                <a:lnTo>
                  <a:pt x="0" y="319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74552">
            <a:off x="16076529" y="3464529"/>
            <a:ext cx="3784566" cy="3357942"/>
          </a:xfrm>
          <a:custGeom>
            <a:avLst/>
            <a:gdLst/>
            <a:ahLst/>
            <a:cxnLst/>
            <a:rect l="l" t="t" r="r" b="b"/>
            <a:pathLst>
              <a:path w="3784566" h="3357942">
                <a:moveTo>
                  <a:pt x="0" y="0"/>
                </a:moveTo>
                <a:lnTo>
                  <a:pt x="3784566" y="0"/>
                </a:lnTo>
                <a:lnTo>
                  <a:pt x="3784566" y="3357942"/>
                </a:lnTo>
                <a:lnTo>
                  <a:pt x="0" y="3357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7090834" y="9139909"/>
            <a:ext cx="635238" cy="6352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14</a:t>
              </a:r>
            </a:p>
          </p:txBody>
        </p:sp>
      </p:grpSp>
      <p:sp>
        <p:nvSpPr>
          <p:cNvPr id="13" name="TextBox 13"/>
          <p:cNvSpPr txBox="1"/>
          <p:nvPr/>
        </p:nvSpPr>
        <p:spPr>
          <a:xfrm>
            <a:off x="1556696" y="850124"/>
            <a:ext cx="15600167" cy="1276350"/>
          </a:xfrm>
          <a:prstGeom prst="rect">
            <a:avLst/>
          </a:prstGeom>
        </p:spPr>
        <p:txBody>
          <a:bodyPr lIns="0" tIns="0" rIns="0" bIns="0" rtlCol="0" anchor="t">
            <a:spAutoFit/>
          </a:bodyPr>
          <a:lstStyle/>
          <a:p>
            <a:pPr algn="ctr">
              <a:lnSpc>
                <a:spcPts val="10080"/>
              </a:lnSpc>
            </a:pPr>
            <a:r>
              <a:rPr lang="en-US" sz="8400" b="1">
                <a:solidFill>
                  <a:srgbClr val="000000"/>
                </a:solidFill>
                <a:latin typeface="Open Sauce Bold"/>
                <a:ea typeface="Open Sauce Bold"/>
                <a:cs typeface="Open Sauce Bold"/>
                <a:sym typeface="Open Sauce Bold"/>
              </a:rPr>
              <a:t>RURAL VOTER DYNAMICS</a:t>
            </a:r>
          </a:p>
        </p:txBody>
      </p:sp>
      <p:sp>
        <p:nvSpPr>
          <p:cNvPr id="14" name="TextBox 14"/>
          <p:cNvSpPr txBox="1"/>
          <p:nvPr/>
        </p:nvSpPr>
        <p:spPr>
          <a:xfrm>
            <a:off x="2910943" y="3162965"/>
            <a:ext cx="12466114" cy="447167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Open Sauce Bold"/>
                <a:ea typeface="Open Sauce Bold"/>
                <a:cs typeface="Open Sauce Bold"/>
                <a:sym typeface="Open Sauce Bold"/>
              </a:rPr>
              <a:t>Why Is This Important?</a:t>
            </a:r>
          </a:p>
          <a:p>
            <a:pPr algn="ctr">
              <a:lnSpc>
                <a:spcPts val="4480"/>
              </a:lnSpc>
              <a:spcBef>
                <a:spcPct val="0"/>
              </a:spcBef>
            </a:pPr>
            <a:r>
              <a:rPr lang="en-US" sz="3200">
                <a:solidFill>
                  <a:srgbClr val="000000"/>
                </a:solidFill>
                <a:latin typeface="Open Sauce"/>
                <a:ea typeface="Open Sauce"/>
                <a:cs typeface="Open Sauce"/>
                <a:sym typeface="Open Sauce"/>
              </a:rPr>
              <a:t>Rural voters often determine election outcomes in India due to their significant population share and potential for high engagement. Some states like Uttar Pradesh, Bihar, and Maharashtra have rural voter numbers in tens of millions, shaping national and local election strategies. High turnout percentages in states such as Nagaland and Lakshadweep reveal areas with exceptional voter mobilization.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471395" y="753149"/>
            <a:ext cx="17692857" cy="1438275"/>
          </a:xfrm>
          <a:prstGeom prst="rect">
            <a:avLst/>
          </a:prstGeom>
        </p:spPr>
        <p:txBody>
          <a:bodyPr lIns="0" tIns="0" rIns="0" bIns="0" rtlCol="0" anchor="t">
            <a:spAutoFit/>
          </a:bodyPr>
          <a:lstStyle/>
          <a:p>
            <a:pPr algn="l">
              <a:lnSpc>
                <a:spcPts val="11360"/>
              </a:lnSpc>
            </a:pPr>
            <a:r>
              <a:rPr lang="en-US" sz="9466" b="1">
                <a:solidFill>
                  <a:srgbClr val="000000"/>
                </a:solidFill>
                <a:latin typeface="Open Sauce Bold"/>
                <a:ea typeface="Open Sauce Bold"/>
                <a:cs typeface="Open Sauce Bold"/>
                <a:sym typeface="Open Sauce Bold"/>
              </a:rPr>
              <a:t>WHAT IS DRILL THROUGH?</a:t>
            </a:r>
          </a:p>
        </p:txBody>
      </p:sp>
      <p:grpSp>
        <p:nvGrpSpPr>
          <p:cNvPr id="3" name="Group 3"/>
          <p:cNvGrpSpPr/>
          <p:nvPr/>
        </p:nvGrpSpPr>
        <p:grpSpPr>
          <a:xfrm>
            <a:off x="17862165" y="-315444"/>
            <a:ext cx="3615339" cy="11101557"/>
            <a:chOff x="0" y="0"/>
            <a:chExt cx="952188" cy="2923867"/>
          </a:xfrm>
        </p:grpSpPr>
        <p:sp>
          <p:nvSpPr>
            <p:cNvPr id="4" name="Freeform 4"/>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F9D252"/>
            </a:solidFill>
          </p:spPr>
        </p:sp>
        <p:sp>
          <p:nvSpPr>
            <p:cNvPr id="5" name="TextBox 5"/>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1506767" y="2191424"/>
            <a:ext cx="7453335" cy="8594688"/>
          </a:xfrm>
          <a:custGeom>
            <a:avLst/>
            <a:gdLst/>
            <a:ahLst/>
            <a:cxnLst/>
            <a:rect l="l" t="t" r="r" b="b"/>
            <a:pathLst>
              <a:path w="7453335" h="8594688">
                <a:moveTo>
                  <a:pt x="0" y="0"/>
                </a:moveTo>
                <a:lnTo>
                  <a:pt x="7453335" y="0"/>
                </a:lnTo>
                <a:lnTo>
                  <a:pt x="7453335" y="8594689"/>
                </a:lnTo>
                <a:lnTo>
                  <a:pt x="0" y="8594689"/>
                </a:lnTo>
                <a:lnTo>
                  <a:pt x="0" y="0"/>
                </a:lnTo>
                <a:close/>
              </a:path>
            </a:pathLst>
          </a:custGeom>
          <a:blipFill>
            <a:blip r:embed="rId2">
              <a:extLst>
                <a:ext uri="{96DAC541-7B7A-43D3-8B79-37D633B846F1}">
                  <asvg:svgBlip xmlns:asvg="http://schemas.microsoft.com/office/drawing/2016/SVG/main" r:embed="rId3"/>
                </a:ext>
              </a:extLst>
            </a:blip>
            <a:stretch>
              <a:fillRect l="-169882"/>
            </a:stretch>
          </a:blipFill>
        </p:spPr>
      </p:sp>
      <p:grpSp>
        <p:nvGrpSpPr>
          <p:cNvPr id="7" name="Group 7"/>
          <p:cNvGrpSpPr/>
          <p:nvPr/>
        </p:nvGrpSpPr>
        <p:grpSpPr>
          <a:xfrm rot="458373">
            <a:off x="-1920975" y="9967677"/>
            <a:ext cx="12619379" cy="2488895"/>
            <a:chOff x="0" y="0"/>
            <a:chExt cx="16825839" cy="3318527"/>
          </a:xfrm>
        </p:grpSpPr>
        <p:sp>
          <p:nvSpPr>
            <p:cNvPr id="8" name="Freeform 8"/>
            <p:cNvSpPr/>
            <p:nvPr/>
          </p:nvSpPr>
          <p:spPr>
            <a:xfrm>
              <a:off x="0" y="0"/>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525798" y="205119"/>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989279" y="392951"/>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746460" y="2631397"/>
            <a:ext cx="10760307" cy="7143750"/>
          </a:xfrm>
          <a:prstGeom prst="rect">
            <a:avLst/>
          </a:prstGeom>
        </p:spPr>
        <p:txBody>
          <a:bodyPr lIns="0" tIns="0" rIns="0" bIns="0" rtlCol="0" anchor="t">
            <a:spAutoFit/>
          </a:bodyPr>
          <a:lstStyle/>
          <a:p>
            <a:pPr algn="l">
              <a:lnSpc>
                <a:spcPts val="3300"/>
              </a:lnSpc>
            </a:pPr>
            <a:r>
              <a:rPr lang="en-US" sz="3000">
                <a:solidFill>
                  <a:srgbClr val="000000"/>
                </a:solidFill>
                <a:latin typeface="Open Sauce"/>
                <a:ea typeface="Open Sauce"/>
                <a:cs typeface="Open Sauce"/>
                <a:sym typeface="Open Sauce"/>
              </a:rPr>
              <a:t>Drill Through enables navigation from a summary dashboard to a detailed report page focused on a specific item like a region, candidate, or product.</a:t>
            </a:r>
          </a:p>
          <a:p>
            <a:pPr algn="l">
              <a:lnSpc>
                <a:spcPts val="3300"/>
              </a:lnSpc>
            </a:pPr>
            <a:r>
              <a:rPr lang="en-US" sz="3000">
                <a:solidFill>
                  <a:srgbClr val="000000"/>
                </a:solidFill>
                <a:latin typeface="Open Sauce"/>
                <a:ea typeface="Open Sauce"/>
                <a:cs typeface="Open Sauce"/>
                <a:sym typeface="Open Sauce"/>
              </a:rPr>
              <a:t>When viewers right-click or select a data point, Power BI automatically opens a target page filtered to show granular details for that item only.</a:t>
            </a:r>
          </a:p>
          <a:p>
            <a:pPr algn="l">
              <a:lnSpc>
                <a:spcPts val="3300"/>
              </a:lnSpc>
            </a:pPr>
            <a:r>
              <a:rPr lang="en-US" sz="3000">
                <a:solidFill>
                  <a:srgbClr val="000000"/>
                </a:solidFill>
                <a:latin typeface="Open Sauce"/>
                <a:ea typeface="Open Sauce"/>
                <a:cs typeface="Open Sauce"/>
                <a:sym typeface="Open Sauce"/>
              </a:rPr>
              <a:t>This makes analysis deeper and interactive, letting users explore the underlying reasons behind summary insights without cluttering the main dashboard.</a:t>
            </a:r>
          </a:p>
          <a:p>
            <a:pPr algn="l">
              <a:lnSpc>
                <a:spcPts val="3300"/>
              </a:lnSpc>
            </a:pPr>
            <a:r>
              <a:rPr lang="en-US" sz="3000" b="1">
                <a:solidFill>
                  <a:srgbClr val="000000"/>
                </a:solidFill>
                <a:latin typeface="Open Sauce Bold"/>
                <a:ea typeface="Open Sauce Bold"/>
                <a:cs typeface="Open Sauce Bold"/>
                <a:sym typeface="Open Sauce Bold"/>
              </a:rPr>
              <a:t>Example:</a:t>
            </a:r>
            <a:r>
              <a:rPr lang="en-US" sz="3000">
                <a:solidFill>
                  <a:srgbClr val="000000"/>
                </a:solidFill>
                <a:latin typeface="Open Sauce"/>
                <a:ea typeface="Open Sauce"/>
                <a:cs typeface="Open Sauce"/>
                <a:sym typeface="Open Sauce"/>
              </a:rPr>
              <a:t> From overall state results, drill through to see details of a single state's voter turnout, candidate breakdown, or sales figures.</a:t>
            </a:r>
          </a:p>
          <a:p>
            <a:pPr algn="ctr">
              <a:lnSpc>
                <a:spcPts val="3300"/>
              </a:lnSpc>
            </a:pPr>
            <a:r>
              <a:rPr lang="en-US" sz="3000" b="1">
                <a:solidFill>
                  <a:srgbClr val="000000"/>
                </a:solidFill>
                <a:latin typeface="Open Sauce Bold"/>
                <a:ea typeface="Open Sauce Bold"/>
                <a:cs typeface="Open Sauce Bold"/>
                <a:sym typeface="Open Sauce Bold"/>
              </a:rPr>
              <a:t>Why use it?</a:t>
            </a:r>
          </a:p>
          <a:p>
            <a:pPr marL="647700" lvl="1" indent="-323850" algn="ctr">
              <a:lnSpc>
                <a:spcPts val="3300"/>
              </a:lnSpc>
              <a:buFont typeface="Arial"/>
              <a:buChar char="•"/>
            </a:pPr>
            <a:r>
              <a:rPr lang="en-US" sz="3000">
                <a:solidFill>
                  <a:srgbClr val="000000"/>
                </a:solidFill>
                <a:latin typeface="Open Sauce"/>
                <a:ea typeface="Open Sauce"/>
                <a:cs typeface="Open Sauce"/>
                <a:sym typeface="Open Sauce"/>
              </a:rPr>
              <a:t>Enables focused, actionable insights.</a:t>
            </a:r>
          </a:p>
          <a:p>
            <a:pPr marL="647700" lvl="1" indent="-323850" algn="ctr">
              <a:lnSpc>
                <a:spcPts val="3300"/>
              </a:lnSpc>
              <a:buFont typeface="Arial"/>
              <a:buChar char="•"/>
            </a:pPr>
            <a:r>
              <a:rPr lang="en-US" sz="3000">
                <a:solidFill>
                  <a:srgbClr val="000000"/>
                </a:solidFill>
                <a:latin typeface="Open Sauce"/>
                <a:ea typeface="Open Sauce"/>
                <a:cs typeface="Open Sauce"/>
                <a:sym typeface="Open Sauce"/>
              </a:rPr>
              <a:t>Keeps dashboards clean while letting users investigate details as needed.</a:t>
            </a:r>
          </a:p>
          <a:p>
            <a:pPr algn="ctr">
              <a:lnSpc>
                <a:spcPts val="3300"/>
              </a:lnSpc>
            </a:pPr>
            <a:endParaRPr lang="en-US" sz="3000">
              <a:solidFill>
                <a:srgbClr val="000000"/>
              </a:solidFill>
              <a:latin typeface="Open Sauce"/>
              <a:ea typeface="Open Sauce"/>
              <a:cs typeface="Open Sauce"/>
              <a:sym typeface="Open Sauce"/>
            </a:endParaRPr>
          </a:p>
        </p:txBody>
      </p:sp>
      <p:grpSp>
        <p:nvGrpSpPr>
          <p:cNvPr id="12" name="Group 12"/>
          <p:cNvGrpSpPr/>
          <p:nvPr/>
        </p:nvGrpSpPr>
        <p:grpSpPr>
          <a:xfrm>
            <a:off x="17090834" y="9139909"/>
            <a:ext cx="635238" cy="635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03</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784361" y="514350"/>
            <a:ext cx="16719278" cy="9258300"/>
          </a:xfrm>
          <a:custGeom>
            <a:avLst/>
            <a:gdLst/>
            <a:ahLst/>
            <a:cxnLst/>
            <a:rect l="l" t="t" r="r" b="b"/>
            <a:pathLst>
              <a:path w="16719278" h="9258300">
                <a:moveTo>
                  <a:pt x="0" y="0"/>
                </a:moveTo>
                <a:lnTo>
                  <a:pt x="16719278" y="0"/>
                </a:lnTo>
                <a:lnTo>
                  <a:pt x="16719278" y="9258300"/>
                </a:lnTo>
                <a:lnTo>
                  <a:pt x="0" y="925830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831540" y="9538856"/>
            <a:ext cx="19343209" cy="2801803"/>
            <a:chOff x="0" y="0"/>
            <a:chExt cx="5094508" cy="737923"/>
          </a:xfrm>
        </p:grpSpPr>
        <p:sp>
          <p:nvSpPr>
            <p:cNvPr id="3" name="Freeform 3"/>
            <p:cNvSpPr/>
            <p:nvPr/>
          </p:nvSpPr>
          <p:spPr>
            <a:xfrm>
              <a:off x="0" y="0"/>
              <a:ext cx="5094508" cy="737923"/>
            </a:xfrm>
            <a:custGeom>
              <a:avLst/>
              <a:gdLst/>
              <a:ahLst/>
              <a:cxnLst/>
              <a:rect l="l" t="t" r="r" b="b"/>
              <a:pathLst>
                <a:path w="5094508" h="737923">
                  <a:moveTo>
                    <a:pt x="0" y="0"/>
                  </a:moveTo>
                  <a:lnTo>
                    <a:pt x="5094508" y="0"/>
                  </a:lnTo>
                  <a:lnTo>
                    <a:pt x="5094508" y="737923"/>
                  </a:lnTo>
                  <a:lnTo>
                    <a:pt x="0" y="737923"/>
                  </a:lnTo>
                  <a:close/>
                </a:path>
              </a:pathLst>
            </a:custGeom>
            <a:solidFill>
              <a:srgbClr val="F9D252"/>
            </a:solidFill>
          </p:spPr>
        </p:sp>
        <p:sp>
          <p:nvSpPr>
            <p:cNvPr id="4" name="TextBox 4"/>
            <p:cNvSpPr txBox="1"/>
            <p:nvPr/>
          </p:nvSpPr>
          <p:spPr>
            <a:xfrm>
              <a:off x="0" y="-38100"/>
              <a:ext cx="5094508" cy="776023"/>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0" y="57150"/>
            <a:ext cx="18500274" cy="1943100"/>
          </a:xfrm>
          <a:prstGeom prst="rect">
            <a:avLst/>
          </a:prstGeom>
        </p:spPr>
        <p:txBody>
          <a:bodyPr lIns="0" tIns="0" rIns="0" bIns="0" rtlCol="0" anchor="t">
            <a:spAutoFit/>
          </a:bodyPr>
          <a:lstStyle/>
          <a:p>
            <a:pPr algn="ctr">
              <a:lnSpc>
                <a:spcPts val="7680"/>
              </a:lnSpc>
            </a:pPr>
            <a:r>
              <a:rPr lang="en-US" sz="6400" b="1">
                <a:solidFill>
                  <a:srgbClr val="000000"/>
                </a:solidFill>
                <a:latin typeface="Open Sauce Bold"/>
                <a:ea typeface="Open Sauce Bold"/>
                <a:cs typeface="Open Sauce Bold"/>
                <a:sym typeface="Open Sauce Bold"/>
              </a:rPr>
              <a:t>URBAN VOTER LANDSCAPE: SCALE AND ENGAGEMENT</a:t>
            </a:r>
          </a:p>
        </p:txBody>
      </p:sp>
      <p:sp>
        <p:nvSpPr>
          <p:cNvPr id="6" name="TextBox 6"/>
          <p:cNvSpPr txBox="1"/>
          <p:nvPr/>
        </p:nvSpPr>
        <p:spPr>
          <a:xfrm>
            <a:off x="7530140" y="2838450"/>
            <a:ext cx="10524984" cy="4629150"/>
          </a:xfrm>
          <a:prstGeom prst="rect">
            <a:avLst/>
          </a:prstGeom>
        </p:spPr>
        <p:txBody>
          <a:bodyPr lIns="0" tIns="0" rIns="0" bIns="0" rtlCol="0" anchor="t">
            <a:spAutoFit/>
          </a:bodyPr>
          <a:lstStyle/>
          <a:p>
            <a:pPr algn="l">
              <a:lnSpc>
                <a:spcPts val="3300"/>
              </a:lnSpc>
            </a:pPr>
            <a:r>
              <a:rPr lang="en-US" sz="3000">
                <a:solidFill>
                  <a:srgbClr val="000000"/>
                </a:solidFill>
                <a:latin typeface="Open Sauce"/>
                <a:ea typeface="Open Sauce"/>
                <a:cs typeface="Open Sauce"/>
                <a:sym typeface="Open Sauce"/>
              </a:rPr>
              <a:t>Urban regions are critical for electoral victory due to their dense populations and issue-driven voting patterns.</a:t>
            </a:r>
          </a:p>
          <a:p>
            <a:pPr algn="l">
              <a:lnSpc>
                <a:spcPts val="3300"/>
              </a:lnSpc>
            </a:pPr>
            <a:r>
              <a:rPr lang="en-US" sz="3000">
                <a:solidFill>
                  <a:srgbClr val="000000"/>
                </a:solidFill>
                <a:latin typeface="Open Sauce"/>
                <a:ea typeface="Open Sauce"/>
                <a:cs typeface="Open Sauce"/>
                <a:sym typeface="Open Sauce"/>
              </a:rPr>
              <a:t>West Bengal, Uttar Pradesh, and Maharashtra top the chart in urban voter numbers, but turnout remains modest at 65% lower than rural India's rate.</a:t>
            </a:r>
          </a:p>
          <a:p>
            <a:pPr algn="l">
              <a:lnSpc>
                <a:spcPts val="3300"/>
              </a:lnSpc>
            </a:pPr>
            <a:r>
              <a:rPr lang="en-US" sz="3000">
                <a:solidFill>
                  <a:srgbClr val="000000"/>
                </a:solidFill>
                <a:latin typeface="Open Sauce"/>
                <a:ea typeface="Open Sauce"/>
                <a:cs typeface="Open Sauce"/>
                <a:sym typeface="Open Sauce"/>
              </a:rPr>
              <a:t>Despite higher literacy and awareness, urban apathy is evident; however, places like Puducherry and West Bengal show turnout above 80%.</a:t>
            </a:r>
          </a:p>
          <a:p>
            <a:pPr algn="l">
              <a:lnSpc>
                <a:spcPts val="3300"/>
              </a:lnSpc>
            </a:pPr>
            <a:r>
              <a:rPr lang="en-US" sz="3000">
                <a:solidFill>
                  <a:srgbClr val="000000"/>
                </a:solidFill>
                <a:latin typeface="Open Sauce"/>
                <a:ea typeface="Open Sauce"/>
                <a:cs typeface="Open Sauce"/>
                <a:sym typeface="Open Sauce"/>
              </a:rPr>
              <a:t>Boosting urban participation is essential for fair representation and unlocking the full power of India’s democracy.</a:t>
            </a:r>
          </a:p>
        </p:txBody>
      </p:sp>
      <p:sp>
        <p:nvSpPr>
          <p:cNvPr id="7" name="Freeform 7"/>
          <p:cNvSpPr/>
          <p:nvPr/>
        </p:nvSpPr>
        <p:spPr>
          <a:xfrm>
            <a:off x="614319" y="2551638"/>
            <a:ext cx="7473052" cy="8388120"/>
          </a:xfrm>
          <a:custGeom>
            <a:avLst/>
            <a:gdLst/>
            <a:ahLst/>
            <a:cxnLst/>
            <a:rect l="l" t="t" r="r" b="b"/>
            <a:pathLst>
              <a:path w="7473052" h="8388120">
                <a:moveTo>
                  <a:pt x="0" y="0"/>
                </a:moveTo>
                <a:lnTo>
                  <a:pt x="7473052" y="0"/>
                </a:lnTo>
                <a:lnTo>
                  <a:pt x="7473052" y="8388119"/>
                </a:lnTo>
                <a:lnTo>
                  <a:pt x="0" y="8388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7090834" y="9139909"/>
            <a:ext cx="635238" cy="6352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16</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666662" y="353804"/>
            <a:ext cx="16954676" cy="9579392"/>
          </a:xfrm>
          <a:custGeom>
            <a:avLst/>
            <a:gdLst/>
            <a:ahLst/>
            <a:cxnLst/>
            <a:rect l="l" t="t" r="r" b="b"/>
            <a:pathLst>
              <a:path w="16954676" h="9579392">
                <a:moveTo>
                  <a:pt x="0" y="0"/>
                </a:moveTo>
                <a:lnTo>
                  <a:pt x="16954676" y="0"/>
                </a:lnTo>
                <a:lnTo>
                  <a:pt x="16954676" y="9579392"/>
                </a:lnTo>
                <a:lnTo>
                  <a:pt x="0" y="9579392"/>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382593" y="1028700"/>
            <a:ext cx="17522814" cy="9615644"/>
          </a:xfrm>
          <a:custGeom>
            <a:avLst/>
            <a:gdLst/>
            <a:ahLst/>
            <a:cxnLst/>
            <a:rect l="l" t="t" r="r" b="b"/>
            <a:pathLst>
              <a:path w="17522814" h="9615644">
                <a:moveTo>
                  <a:pt x="0" y="0"/>
                </a:moveTo>
                <a:lnTo>
                  <a:pt x="17522814" y="0"/>
                </a:lnTo>
                <a:lnTo>
                  <a:pt x="17522814" y="9615644"/>
                </a:lnTo>
                <a:lnTo>
                  <a:pt x="0" y="9615644"/>
                </a:lnTo>
                <a:lnTo>
                  <a:pt x="0" y="0"/>
                </a:lnTo>
                <a:close/>
              </a:path>
            </a:pathLst>
          </a:custGeom>
          <a:blipFill>
            <a:blip r:embed="rId2"/>
            <a:stretch>
              <a:fillRect/>
            </a:stretch>
          </a:blipFill>
        </p:spPr>
      </p:sp>
      <p:sp>
        <p:nvSpPr>
          <p:cNvPr id="3" name="TextBox 3"/>
          <p:cNvSpPr txBox="1"/>
          <p:nvPr/>
        </p:nvSpPr>
        <p:spPr>
          <a:xfrm>
            <a:off x="6040767" y="9525"/>
            <a:ext cx="11218533" cy="1085850"/>
          </a:xfrm>
          <a:prstGeom prst="rect">
            <a:avLst/>
          </a:prstGeom>
        </p:spPr>
        <p:txBody>
          <a:bodyPr lIns="0" tIns="0" rIns="0" bIns="0" rtlCol="0" anchor="t">
            <a:spAutoFit/>
          </a:bodyPr>
          <a:lstStyle/>
          <a:p>
            <a:pPr algn="l">
              <a:lnSpc>
                <a:spcPts val="8640"/>
              </a:lnSpc>
            </a:pPr>
            <a:r>
              <a:rPr lang="en-US" sz="7200" b="1">
                <a:solidFill>
                  <a:srgbClr val="000000"/>
                </a:solidFill>
                <a:latin typeface="Open Sauce Bold"/>
                <a:ea typeface="Open Sauce Bold"/>
                <a:cs typeface="Open Sauce Bold"/>
                <a:sym typeface="Open Sauce Bold"/>
              </a:rPr>
              <a:t>DASHBOARD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11106359" y="1719262"/>
            <a:ext cx="7990202" cy="0"/>
          </a:xfrm>
          <a:prstGeom prst="line">
            <a:avLst/>
          </a:prstGeom>
          <a:ln w="19050" cap="flat">
            <a:solidFill>
              <a:srgbClr val="000000"/>
            </a:solidFill>
            <a:prstDash val="solid"/>
            <a:headEnd type="none" w="sm" len="sm"/>
            <a:tailEnd type="none" w="sm" len="sm"/>
          </a:ln>
        </p:spPr>
      </p:sp>
      <p:sp>
        <p:nvSpPr>
          <p:cNvPr id="3" name="TextBox 3"/>
          <p:cNvSpPr txBox="1"/>
          <p:nvPr/>
        </p:nvSpPr>
        <p:spPr>
          <a:xfrm>
            <a:off x="1338931" y="1009650"/>
            <a:ext cx="10365092" cy="1438275"/>
          </a:xfrm>
          <a:prstGeom prst="rect">
            <a:avLst/>
          </a:prstGeom>
        </p:spPr>
        <p:txBody>
          <a:bodyPr lIns="0" tIns="0" rIns="0" bIns="0" rtlCol="0" anchor="t">
            <a:spAutoFit/>
          </a:bodyPr>
          <a:lstStyle/>
          <a:p>
            <a:pPr algn="l">
              <a:lnSpc>
                <a:spcPts val="11360"/>
              </a:lnSpc>
            </a:pPr>
            <a:r>
              <a:rPr lang="en-US" sz="9466" b="1">
                <a:solidFill>
                  <a:srgbClr val="000000"/>
                </a:solidFill>
                <a:latin typeface="Open Sauce Bold"/>
                <a:ea typeface="Open Sauce Bold"/>
                <a:cs typeface="Open Sauce Bold"/>
                <a:sym typeface="Open Sauce Bold"/>
              </a:rPr>
              <a:t>TOPIC OUTLINE</a:t>
            </a:r>
          </a:p>
        </p:txBody>
      </p:sp>
      <p:grpSp>
        <p:nvGrpSpPr>
          <p:cNvPr id="4" name="Group 4"/>
          <p:cNvGrpSpPr/>
          <p:nvPr/>
        </p:nvGrpSpPr>
        <p:grpSpPr>
          <a:xfrm>
            <a:off x="-3147817" y="0"/>
            <a:ext cx="3615339" cy="11101557"/>
            <a:chOff x="0" y="0"/>
            <a:chExt cx="952188" cy="2923867"/>
          </a:xfrm>
        </p:grpSpPr>
        <p:sp>
          <p:nvSpPr>
            <p:cNvPr id="5" name="Freeform 5"/>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0038A8"/>
            </a:solidFill>
          </p:spPr>
        </p:sp>
        <p:sp>
          <p:nvSpPr>
            <p:cNvPr id="6" name="TextBox 6"/>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1019262" y="1544344"/>
            <a:ext cx="368886" cy="36888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544529" y="3835098"/>
            <a:ext cx="5993035" cy="1015629"/>
            <a:chOff x="0" y="0"/>
            <a:chExt cx="2398089" cy="406400"/>
          </a:xfrm>
        </p:grpSpPr>
        <p:sp>
          <p:nvSpPr>
            <p:cNvPr id="11" name="Freeform 11"/>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12" name="TextBox 12"/>
            <p:cNvSpPr txBox="1"/>
            <p:nvPr/>
          </p:nvSpPr>
          <p:spPr>
            <a:xfrm>
              <a:off x="0" y="-57150"/>
              <a:ext cx="2398089" cy="463550"/>
            </a:xfrm>
            <a:prstGeom prst="rect">
              <a:avLst/>
            </a:prstGeom>
          </p:spPr>
          <p:txBody>
            <a:bodyPr lIns="50800" tIns="50800" rIns="50800" bIns="50800" rtlCol="0" anchor="ctr"/>
            <a:lstStyle/>
            <a:p>
              <a:pPr algn="ctr">
                <a:lnSpc>
                  <a:spcPts val="4199"/>
                </a:lnSpc>
              </a:pPr>
              <a:r>
                <a:rPr lang="en-US" sz="2999">
                  <a:solidFill>
                    <a:srgbClr val="000000"/>
                  </a:solidFill>
                  <a:latin typeface="Open Sauce"/>
                  <a:ea typeface="Open Sauce"/>
                  <a:cs typeface="Open Sauce"/>
                  <a:sym typeface="Open Sauce"/>
                </a:rPr>
                <a:t>INTRODUCTION</a:t>
              </a:r>
            </a:p>
          </p:txBody>
        </p:sp>
      </p:grpSp>
      <p:grpSp>
        <p:nvGrpSpPr>
          <p:cNvPr id="13" name="Group 13"/>
          <p:cNvGrpSpPr/>
          <p:nvPr/>
        </p:nvGrpSpPr>
        <p:grpSpPr>
          <a:xfrm>
            <a:off x="1544529" y="5340439"/>
            <a:ext cx="5993035" cy="1015629"/>
            <a:chOff x="0" y="0"/>
            <a:chExt cx="2398089" cy="406400"/>
          </a:xfrm>
        </p:grpSpPr>
        <p:sp>
          <p:nvSpPr>
            <p:cNvPr id="14" name="Freeform 14"/>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15" name="TextBox 15"/>
            <p:cNvSpPr txBox="1"/>
            <p:nvPr/>
          </p:nvSpPr>
          <p:spPr>
            <a:xfrm>
              <a:off x="0" y="-57150"/>
              <a:ext cx="2398089" cy="463550"/>
            </a:xfrm>
            <a:prstGeom prst="rect">
              <a:avLst/>
            </a:prstGeom>
          </p:spPr>
          <p:txBody>
            <a:bodyPr lIns="50800" tIns="50800" rIns="50800" bIns="50800" rtlCol="0" anchor="ctr"/>
            <a:lstStyle/>
            <a:p>
              <a:pPr algn="ctr">
                <a:lnSpc>
                  <a:spcPts val="4199"/>
                </a:lnSpc>
              </a:pPr>
              <a:r>
                <a:rPr lang="en-US" sz="2999">
                  <a:solidFill>
                    <a:srgbClr val="000000"/>
                  </a:solidFill>
                  <a:latin typeface="Open Sauce"/>
                  <a:ea typeface="Open Sauce"/>
                  <a:cs typeface="Open Sauce"/>
                  <a:sym typeface="Open Sauce"/>
                </a:rPr>
                <a:t>DATASET OVERVIEW</a:t>
              </a:r>
            </a:p>
          </p:txBody>
        </p:sp>
      </p:grpSp>
      <p:grpSp>
        <p:nvGrpSpPr>
          <p:cNvPr id="16" name="Group 16"/>
          <p:cNvGrpSpPr/>
          <p:nvPr/>
        </p:nvGrpSpPr>
        <p:grpSpPr>
          <a:xfrm>
            <a:off x="1544529" y="6847160"/>
            <a:ext cx="5993035" cy="1015629"/>
            <a:chOff x="0" y="0"/>
            <a:chExt cx="2398089" cy="406400"/>
          </a:xfrm>
        </p:grpSpPr>
        <p:sp>
          <p:nvSpPr>
            <p:cNvPr id="17" name="Freeform 17"/>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18" name="TextBox 18"/>
            <p:cNvSpPr txBox="1"/>
            <p:nvPr/>
          </p:nvSpPr>
          <p:spPr>
            <a:xfrm>
              <a:off x="0" y="-57150"/>
              <a:ext cx="2398089" cy="463550"/>
            </a:xfrm>
            <a:prstGeom prst="rect">
              <a:avLst/>
            </a:prstGeom>
          </p:spPr>
          <p:txBody>
            <a:bodyPr lIns="50800" tIns="50800" rIns="50800" bIns="50800" rtlCol="0" anchor="ctr"/>
            <a:lstStyle/>
            <a:p>
              <a:pPr algn="ctr">
                <a:lnSpc>
                  <a:spcPts val="4199"/>
                </a:lnSpc>
              </a:pPr>
              <a:endParaRPr/>
            </a:p>
          </p:txBody>
        </p:sp>
      </p:grpSp>
      <p:sp>
        <p:nvSpPr>
          <p:cNvPr id="19" name="Freeform 19"/>
          <p:cNvSpPr/>
          <p:nvPr/>
        </p:nvSpPr>
        <p:spPr>
          <a:xfrm>
            <a:off x="12304391" y="3835098"/>
            <a:ext cx="7526464" cy="7266459"/>
          </a:xfrm>
          <a:custGeom>
            <a:avLst/>
            <a:gdLst/>
            <a:ahLst/>
            <a:cxnLst/>
            <a:rect l="l" t="t" r="r" b="b"/>
            <a:pathLst>
              <a:path w="7526464" h="7266459">
                <a:moveTo>
                  <a:pt x="0" y="0"/>
                </a:moveTo>
                <a:lnTo>
                  <a:pt x="7526464" y="0"/>
                </a:lnTo>
                <a:lnTo>
                  <a:pt x="7526464" y="7266459"/>
                </a:lnTo>
                <a:lnTo>
                  <a:pt x="0" y="726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8443990" y="3835098"/>
            <a:ext cx="5993035" cy="1015629"/>
            <a:chOff x="0" y="0"/>
            <a:chExt cx="2398089" cy="406400"/>
          </a:xfrm>
        </p:grpSpPr>
        <p:sp>
          <p:nvSpPr>
            <p:cNvPr id="21" name="Freeform 21"/>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22" name="TextBox 22"/>
            <p:cNvSpPr txBox="1"/>
            <p:nvPr/>
          </p:nvSpPr>
          <p:spPr>
            <a:xfrm>
              <a:off x="0" y="-57150"/>
              <a:ext cx="2398089" cy="463550"/>
            </a:xfrm>
            <a:prstGeom prst="rect">
              <a:avLst/>
            </a:prstGeom>
          </p:spPr>
          <p:txBody>
            <a:bodyPr lIns="50800" tIns="50800" rIns="50800" bIns="50800" rtlCol="0" anchor="ctr"/>
            <a:lstStyle/>
            <a:p>
              <a:pPr algn="ctr">
                <a:lnSpc>
                  <a:spcPts val="4199"/>
                </a:lnSpc>
              </a:pPr>
              <a:r>
                <a:rPr lang="en-US" sz="2999">
                  <a:solidFill>
                    <a:srgbClr val="000000"/>
                  </a:solidFill>
                  <a:latin typeface="Open Sauce"/>
                  <a:ea typeface="Open Sauce"/>
                  <a:cs typeface="Open Sauce"/>
                  <a:sym typeface="Open Sauce"/>
                </a:rPr>
                <a:t>STAR SCHEMA</a:t>
              </a:r>
            </a:p>
          </p:txBody>
        </p:sp>
      </p:grpSp>
      <p:grpSp>
        <p:nvGrpSpPr>
          <p:cNvPr id="23" name="Group 23"/>
          <p:cNvGrpSpPr/>
          <p:nvPr/>
        </p:nvGrpSpPr>
        <p:grpSpPr>
          <a:xfrm>
            <a:off x="8443990" y="5340439"/>
            <a:ext cx="5993035" cy="1015629"/>
            <a:chOff x="0" y="0"/>
            <a:chExt cx="2398089" cy="406400"/>
          </a:xfrm>
        </p:grpSpPr>
        <p:sp>
          <p:nvSpPr>
            <p:cNvPr id="24" name="Freeform 24"/>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25" name="TextBox 25"/>
            <p:cNvSpPr txBox="1"/>
            <p:nvPr/>
          </p:nvSpPr>
          <p:spPr>
            <a:xfrm>
              <a:off x="0" y="-57150"/>
              <a:ext cx="2398089" cy="463550"/>
            </a:xfrm>
            <a:prstGeom prst="rect">
              <a:avLst/>
            </a:prstGeom>
          </p:spPr>
          <p:txBody>
            <a:bodyPr lIns="50800" tIns="50800" rIns="50800" bIns="50800" rtlCol="0" anchor="ctr"/>
            <a:lstStyle/>
            <a:p>
              <a:pPr algn="ctr">
                <a:lnSpc>
                  <a:spcPts val="4199"/>
                </a:lnSpc>
              </a:pPr>
              <a:r>
                <a:rPr lang="en-US" sz="2999">
                  <a:solidFill>
                    <a:srgbClr val="000000"/>
                  </a:solidFill>
                  <a:latin typeface="Open Sauce"/>
                  <a:ea typeface="Open Sauce"/>
                  <a:cs typeface="Open Sauce"/>
                  <a:sym typeface="Open Sauce"/>
                </a:rPr>
                <a:t>DASHBOARD</a:t>
              </a:r>
            </a:p>
          </p:txBody>
        </p:sp>
      </p:grpSp>
      <p:grpSp>
        <p:nvGrpSpPr>
          <p:cNvPr id="26" name="Group 26"/>
          <p:cNvGrpSpPr/>
          <p:nvPr/>
        </p:nvGrpSpPr>
        <p:grpSpPr>
          <a:xfrm>
            <a:off x="8443990" y="6847160"/>
            <a:ext cx="5993035" cy="1015629"/>
            <a:chOff x="0" y="0"/>
            <a:chExt cx="2398089" cy="406400"/>
          </a:xfrm>
        </p:grpSpPr>
        <p:sp>
          <p:nvSpPr>
            <p:cNvPr id="27" name="Freeform 27"/>
            <p:cNvSpPr/>
            <p:nvPr/>
          </p:nvSpPr>
          <p:spPr>
            <a:xfrm>
              <a:off x="0" y="0"/>
              <a:ext cx="2398089" cy="406400"/>
            </a:xfrm>
            <a:custGeom>
              <a:avLst/>
              <a:gdLst/>
              <a:ahLst/>
              <a:cxnLst/>
              <a:rect l="l" t="t" r="r" b="b"/>
              <a:pathLst>
                <a:path w="2398089" h="406400">
                  <a:moveTo>
                    <a:pt x="2194889" y="0"/>
                  </a:moveTo>
                  <a:cubicBezTo>
                    <a:pt x="2307113" y="0"/>
                    <a:pt x="2398089" y="90976"/>
                    <a:pt x="2398089" y="203200"/>
                  </a:cubicBezTo>
                  <a:cubicBezTo>
                    <a:pt x="2398089" y="315424"/>
                    <a:pt x="2307113" y="406400"/>
                    <a:pt x="2194889" y="406400"/>
                  </a:cubicBezTo>
                  <a:lnTo>
                    <a:pt x="203200" y="406400"/>
                  </a:lnTo>
                  <a:cubicBezTo>
                    <a:pt x="90976" y="406400"/>
                    <a:pt x="0" y="315424"/>
                    <a:pt x="0" y="203200"/>
                  </a:cubicBezTo>
                  <a:cubicBezTo>
                    <a:pt x="0" y="90976"/>
                    <a:pt x="90976" y="0"/>
                    <a:pt x="203200" y="0"/>
                  </a:cubicBezTo>
                  <a:close/>
                </a:path>
              </a:pathLst>
            </a:custGeom>
            <a:solidFill>
              <a:srgbClr val="F9D252"/>
            </a:solidFill>
          </p:spPr>
        </p:sp>
        <p:sp>
          <p:nvSpPr>
            <p:cNvPr id="28" name="TextBox 28"/>
            <p:cNvSpPr txBox="1"/>
            <p:nvPr/>
          </p:nvSpPr>
          <p:spPr>
            <a:xfrm>
              <a:off x="0" y="-57150"/>
              <a:ext cx="2398089" cy="463550"/>
            </a:xfrm>
            <a:prstGeom prst="rect">
              <a:avLst/>
            </a:prstGeom>
          </p:spPr>
          <p:txBody>
            <a:bodyPr lIns="50800" tIns="50800" rIns="50800" bIns="50800" rtlCol="0" anchor="ctr"/>
            <a:lstStyle/>
            <a:p>
              <a:pPr algn="ctr">
                <a:lnSpc>
                  <a:spcPts val="4199"/>
                </a:lnSpc>
              </a:pPr>
              <a:r>
                <a:rPr lang="en-US" sz="2999">
                  <a:solidFill>
                    <a:srgbClr val="000000"/>
                  </a:solidFill>
                  <a:latin typeface="Open Sauce"/>
                  <a:ea typeface="Open Sauce"/>
                  <a:cs typeface="Open Sauce"/>
                  <a:sym typeface="Open Sauce"/>
                </a:rPr>
                <a:t>CONCLUSION</a:t>
              </a:r>
            </a:p>
          </p:txBody>
        </p:sp>
      </p:grpSp>
      <p:grpSp>
        <p:nvGrpSpPr>
          <p:cNvPr id="29" name="Group 29"/>
          <p:cNvGrpSpPr/>
          <p:nvPr/>
        </p:nvGrpSpPr>
        <p:grpSpPr>
          <a:xfrm>
            <a:off x="17090834" y="9139909"/>
            <a:ext cx="635238" cy="63523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02</a:t>
              </a:r>
            </a:p>
          </p:txBody>
        </p:sp>
      </p:grpSp>
      <p:sp>
        <p:nvSpPr>
          <p:cNvPr id="32" name="TextBox 32"/>
          <p:cNvSpPr txBox="1"/>
          <p:nvPr/>
        </p:nvSpPr>
        <p:spPr>
          <a:xfrm>
            <a:off x="1459238" y="7059700"/>
            <a:ext cx="599303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Open Sauce"/>
                <a:ea typeface="Open Sauce"/>
                <a:cs typeface="Open Sauce"/>
                <a:sym typeface="Open Sauce"/>
              </a:rPr>
              <a:t>DATA CLEANING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2749988" y="7629176"/>
            <a:ext cx="5902041" cy="5902017"/>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52" t="-32775" r="-74085"/>
              </a:stretch>
            </a:blipFill>
          </p:spPr>
        </p:sp>
      </p:grpSp>
      <p:grpSp>
        <p:nvGrpSpPr>
          <p:cNvPr id="4" name="Group 4"/>
          <p:cNvGrpSpPr/>
          <p:nvPr/>
        </p:nvGrpSpPr>
        <p:grpSpPr>
          <a:xfrm>
            <a:off x="-1930521" y="1364275"/>
            <a:ext cx="5902041" cy="5902017"/>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8380" r="-41618"/>
              </a:stretch>
            </a:blipFill>
          </p:spPr>
        </p:sp>
      </p:grpSp>
      <p:grpSp>
        <p:nvGrpSpPr>
          <p:cNvPr id="6" name="Group 6"/>
          <p:cNvGrpSpPr/>
          <p:nvPr/>
        </p:nvGrpSpPr>
        <p:grpSpPr>
          <a:xfrm>
            <a:off x="2749988" y="-3244194"/>
            <a:ext cx="5902041" cy="5902017"/>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6726" r="-26726"/>
              </a:stretch>
            </a:blipFill>
          </p:spPr>
        </p:sp>
      </p:grpSp>
      <p:grpSp>
        <p:nvGrpSpPr>
          <p:cNvPr id="8" name="Group 8"/>
          <p:cNvGrpSpPr/>
          <p:nvPr/>
        </p:nvGrpSpPr>
        <p:grpSpPr>
          <a:xfrm>
            <a:off x="14316479" y="2777407"/>
            <a:ext cx="5902041" cy="5902017"/>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4999" r="-24999"/>
              </a:stretch>
            </a:blipFill>
          </p:spPr>
        </p:sp>
      </p:grpSp>
      <p:grpSp>
        <p:nvGrpSpPr>
          <p:cNvPr id="10" name="Group 10"/>
          <p:cNvGrpSpPr/>
          <p:nvPr/>
        </p:nvGrpSpPr>
        <p:grpSpPr>
          <a:xfrm>
            <a:off x="9635971" y="7629176"/>
            <a:ext cx="5902041" cy="5902017"/>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1532" r="-20945"/>
              </a:stretch>
            </a:blipFill>
          </p:spPr>
        </p:sp>
      </p:grpSp>
      <p:grpSp>
        <p:nvGrpSpPr>
          <p:cNvPr id="12" name="Group 12"/>
          <p:cNvGrpSpPr/>
          <p:nvPr/>
        </p:nvGrpSpPr>
        <p:grpSpPr>
          <a:xfrm>
            <a:off x="9635971" y="-3244194"/>
            <a:ext cx="5902041" cy="5902017"/>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4999" r="-24999"/>
              </a:stretch>
            </a:blipFill>
          </p:spPr>
        </p:sp>
      </p:grpSp>
      <p:grpSp>
        <p:nvGrpSpPr>
          <p:cNvPr id="14" name="Group 14"/>
          <p:cNvGrpSpPr/>
          <p:nvPr/>
        </p:nvGrpSpPr>
        <p:grpSpPr>
          <a:xfrm>
            <a:off x="4454508" y="3162756"/>
            <a:ext cx="9378984" cy="1668053"/>
            <a:chOff x="0" y="0"/>
            <a:chExt cx="1584639" cy="281828"/>
          </a:xfrm>
        </p:grpSpPr>
        <p:sp>
          <p:nvSpPr>
            <p:cNvPr id="15" name="Freeform 15"/>
            <p:cNvSpPr/>
            <p:nvPr/>
          </p:nvSpPr>
          <p:spPr>
            <a:xfrm>
              <a:off x="0" y="0"/>
              <a:ext cx="1584639" cy="281828"/>
            </a:xfrm>
            <a:custGeom>
              <a:avLst/>
              <a:gdLst/>
              <a:ahLst/>
              <a:cxnLst/>
              <a:rect l="l" t="t" r="r" b="b"/>
              <a:pathLst>
                <a:path w="1584639" h="281828">
                  <a:moveTo>
                    <a:pt x="0" y="0"/>
                  </a:moveTo>
                  <a:lnTo>
                    <a:pt x="1584639" y="0"/>
                  </a:lnTo>
                  <a:lnTo>
                    <a:pt x="1584639" y="281828"/>
                  </a:lnTo>
                  <a:lnTo>
                    <a:pt x="0" y="281828"/>
                  </a:lnTo>
                  <a:close/>
                </a:path>
              </a:pathLst>
            </a:custGeom>
            <a:solidFill>
              <a:srgbClr val="F9D252"/>
            </a:solidFill>
          </p:spPr>
        </p:sp>
        <p:sp>
          <p:nvSpPr>
            <p:cNvPr id="16" name="TextBox 16"/>
            <p:cNvSpPr txBox="1"/>
            <p:nvPr/>
          </p:nvSpPr>
          <p:spPr>
            <a:xfrm>
              <a:off x="0" y="-38100"/>
              <a:ext cx="1584639" cy="319928"/>
            </a:xfrm>
            <a:prstGeom prst="rect">
              <a:avLst/>
            </a:prstGeom>
          </p:spPr>
          <p:txBody>
            <a:bodyPr lIns="60627" tIns="60627" rIns="60627" bIns="60627" rtlCol="0" anchor="ctr"/>
            <a:lstStyle/>
            <a:p>
              <a:pPr algn="ctr">
                <a:lnSpc>
                  <a:spcPts val="2799"/>
                </a:lnSpc>
              </a:pPr>
              <a:endParaRPr/>
            </a:p>
          </p:txBody>
        </p:sp>
      </p:grpSp>
      <p:sp>
        <p:nvSpPr>
          <p:cNvPr id="17" name="TextBox 17"/>
          <p:cNvSpPr txBox="1"/>
          <p:nvPr/>
        </p:nvSpPr>
        <p:spPr>
          <a:xfrm>
            <a:off x="3971521" y="3100749"/>
            <a:ext cx="10344959" cy="1730060"/>
          </a:xfrm>
          <a:prstGeom prst="rect">
            <a:avLst/>
          </a:prstGeom>
        </p:spPr>
        <p:txBody>
          <a:bodyPr lIns="0" tIns="0" rIns="0" bIns="0" rtlCol="0" anchor="t">
            <a:spAutoFit/>
          </a:bodyPr>
          <a:lstStyle/>
          <a:p>
            <a:pPr algn="ctr">
              <a:lnSpc>
                <a:spcPts val="13557"/>
              </a:lnSpc>
            </a:pPr>
            <a:r>
              <a:rPr lang="en-US" sz="11298" b="1">
                <a:solidFill>
                  <a:srgbClr val="000000"/>
                </a:solidFill>
                <a:latin typeface="Open Sauce Bold"/>
                <a:ea typeface="Open Sauce Bold"/>
                <a:cs typeface="Open Sauce Bold"/>
                <a:sym typeface="Open Sauce Bold"/>
              </a:rPr>
              <a:t>YOUR VOTE</a:t>
            </a:r>
          </a:p>
        </p:txBody>
      </p:sp>
      <p:grpSp>
        <p:nvGrpSpPr>
          <p:cNvPr id="18" name="Group 18"/>
          <p:cNvGrpSpPr/>
          <p:nvPr/>
        </p:nvGrpSpPr>
        <p:grpSpPr>
          <a:xfrm>
            <a:off x="5478561" y="5077048"/>
            <a:ext cx="7330877" cy="1668053"/>
            <a:chOff x="0" y="0"/>
            <a:chExt cx="1238599" cy="281828"/>
          </a:xfrm>
        </p:grpSpPr>
        <p:sp>
          <p:nvSpPr>
            <p:cNvPr id="19" name="Freeform 19"/>
            <p:cNvSpPr/>
            <p:nvPr/>
          </p:nvSpPr>
          <p:spPr>
            <a:xfrm>
              <a:off x="0" y="0"/>
              <a:ext cx="1238599" cy="281828"/>
            </a:xfrm>
            <a:custGeom>
              <a:avLst/>
              <a:gdLst/>
              <a:ahLst/>
              <a:cxnLst/>
              <a:rect l="l" t="t" r="r" b="b"/>
              <a:pathLst>
                <a:path w="1238599" h="281828">
                  <a:moveTo>
                    <a:pt x="0" y="0"/>
                  </a:moveTo>
                  <a:lnTo>
                    <a:pt x="1238599" y="0"/>
                  </a:lnTo>
                  <a:lnTo>
                    <a:pt x="1238599" y="281828"/>
                  </a:lnTo>
                  <a:lnTo>
                    <a:pt x="0" y="281828"/>
                  </a:lnTo>
                  <a:close/>
                </a:path>
              </a:pathLst>
            </a:custGeom>
            <a:solidFill>
              <a:srgbClr val="F9D252"/>
            </a:solidFill>
          </p:spPr>
        </p:sp>
        <p:sp>
          <p:nvSpPr>
            <p:cNvPr id="20" name="TextBox 20"/>
            <p:cNvSpPr txBox="1"/>
            <p:nvPr/>
          </p:nvSpPr>
          <p:spPr>
            <a:xfrm>
              <a:off x="0" y="-38100"/>
              <a:ext cx="1238599" cy="319928"/>
            </a:xfrm>
            <a:prstGeom prst="rect">
              <a:avLst/>
            </a:prstGeom>
          </p:spPr>
          <p:txBody>
            <a:bodyPr lIns="60627" tIns="60627" rIns="60627" bIns="60627" rtlCol="0" anchor="ctr"/>
            <a:lstStyle/>
            <a:p>
              <a:pPr algn="ctr">
                <a:lnSpc>
                  <a:spcPts val="2799"/>
                </a:lnSpc>
              </a:pPr>
              <a:endParaRPr/>
            </a:p>
          </p:txBody>
        </p:sp>
      </p:grpSp>
      <p:sp>
        <p:nvSpPr>
          <p:cNvPr id="21" name="TextBox 21"/>
          <p:cNvSpPr txBox="1"/>
          <p:nvPr/>
        </p:nvSpPr>
        <p:spPr>
          <a:xfrm>
            <a:off x="3971521" y="5015041"/>
            <a:ext cx="10344959" cy="1726035"/>
          </a:xfrm>
          <a:prstGeom prst="rect">
            <a:avLst/>
          </a:prstGeom>
        </p:spPr>
        <p:txBody>
          <a:bodyPr lIns="0" tIns="0" rIns="0" bIns="0" rtlCol="0" anchor="t">
            <a:spAutoFit/>
          </a:bodyPr>
          <a:lstStyle/>
          <a:p>
            <a:pPr algn="ctr">
              <a:lnSpc>
                <a:spcPts val="13558"/>
              </a:lnSpc>
            </a:pPr>
            <a:r>
              <a:rPr lang="en-US" sz="11298" b="1" i="1">
                <a:solidFill>
                  <a:srgbClr val="000000"/>
                </a:solidFill>
                <a:latin typeface="Open Sauce Bold Italics"/>
                <a:ea typeface="Open Sauce Bold Italics"/>
                <a:cs typeface="Open Sauce Bold Italics"/>
                <a:sym typeface="Open Sauce Bold Italics"/>
              </a:rPr>
              <a:t>MATTERS</a:t>
            </a:r>
          </a:p>
        </p:txBody>
      </p:sp>
      <p:sp>
        <p:nvSpPr>
          <p:cNvPr id="22" name="Freeform 22"/>
          <p:cNvSpPr/>
          <p:nvPr/>
        </p:nvSpPr>
        <p:spPr>
          <a:xfrm rot="474552">
            <a:off x="16059597" y="-299339"/>
            <a:ext cx="2993531" cy="2656078"/>
          </a:xfrm>
          <a:custGeom>
            <a:avLst/>
            <a:gdLst/>
            <a:ahLst/>
            <a:cxnLst/>
            <a:rect l="l" t="t" r="r" b="b"/>
            <a:pathLst>
              <a:path w="2993531" h="2656078">
                <a:moveTo>
                  <a:pt x="0" y="0"/>
                </a:moveTo>
                <a:lnTo>
                  <a:pt x="2993531" y="0"/>
                </a:lnTo>
                <a:lnTo>
                  <a:pt x="2993531" y="2656078"/>
                </a:lnTo>
                <a:lnTo>
                  <a:pt x="0" y="2656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2598766">
            <a:off x="64204" y="8113742"/>
            <a:ext cx="2813693" cy="2736956"/>
          </a:xfrm>
          <a:custGeom>
            <a:avLst/>
            <a:gdLst/>
            <a:ahLst/>
            <a:cxnLst/>
            <a:rect l="l" t="t" r="r" b="b"/>
            <a:pathLst>
              <a:path w="2813693" h="2736956">
                <a:moveTo>
                  <a:pt x="0" y="0"/>
                </a:moveTo>
                <a:lnTo>
                  <a:pt x="2813693" y="0"/>
                </a:lnTo>
                <a:lnTo>
                  <a:pt x="2813693" y="2736957"/>
                </a:lnTo>
                <a:lnTo>
                  <a:pt x="0" y="27369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4" name="Group 24"/>
          <p:cNvGrpSpPr/>
          <p:nvPr/>
        </p:nvGrpSpPr>
        <p:grpSpPr>
          <a:xfrm>
            <a:off x="17090834" y="9139909"/>
            <a:ext cx="635238" cy="63523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09</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360639" y="8481906"/>
            <a:ext cx="21009277" cy="14422252"/>
            <a:chOff x="0" y="0"/>
            <a:chExt cx="1184027" cy="812800"/>
          </a:xfrm>
        </p:grpSpPr>
        <p:sp>
          <p:nvSpPr>
            <p:cNvPr id="3" name="Freeform 3"/>
            <p:cNvSpPr/>
            <p:nvPr/>
          </p:nvSpPr>
          <p:spPr>
            <a:xfrm>
              <a:off x="0" y="0"/>
              <a:ext cx="1184027" cy="812800"/>
            </a:xfrm>
            <a:custGeom>
              <a:avLst/>
              <a:gdLst/>
              <a:ahLst/>
              <a:cxnLst/>
              <a:rect l="l" t="t" r="r" b="b"/>
              <a:pathLst>
                <a:path w="1184027" h="812800">
                  <a:moveTo>
                    <a:pt x="592014" y="0"/>
                  </a:moveTo>
                  <a:cubicBezTo>
                    <a:pt x="265054" y="0"/>
                    <a:pt x="0" y="181951"/>
                    <a:pt x="0" y="406400"/>
                  </a:cubicBezTo>
                  <a:cubicBezTo>
                    <a:pt x="0" y="630849"/>
                    <a:pt x="265054" y="812800"/>
                    <a:pt x="592014" y="812800"/>
                  </a:cubicBezTo>
                  <a:cubicBezTo>
                    <a:pt x="918974" y="812800"/>
                    <a:pt x="1184027" y="630849"/>
                    <a:pt x="1184027" y="406400"/>
                  </a:cubicBezTo>
                  <a:cubicBezTo>
                    <a:pt x="1184027" y="181951"/>
                    <a:pt x="918974" y="0"/>
                    <a:pt x="592014" y="0"/>
                  </a:cubicBezTo>
                  <a:close/>
                </a:path>
              </a:pathLst>
            </a:custGeom>
            <a:solidFill>
              <a:srgbClr val="0038A8"/>
            </a:solidFill>
          </p:spPr>
        </p:sp>
        <p:sp>
          <p:nvSpPr>
            <p:cNvPr id="4" name="TextBox 4"/>
            <p:cNvSpPr txBox="1"/>
            <p:nvPr/>
          </p:nvSpPr>
          <p:spPr>
            <a:xfrm>
              <a:off x="111003" y="38100"/>
              <a:ext cx="962022"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148756" y="307876"/>
            <a:ext cx="14283988" cy="1397672"/>
            <a:chOff x="0" y="0"/>
            <a:chExt cx="2880239" cy="281828"/>
          </a:xfrm>
        </p:grpSpPr>
        <p:sp>
          <p:nvSpPr>
            <p:cNvPr id="6" name="Freeform 6"/>
            <p:cNvSpPr/>
            <p:nvPr/>
          </p:nvSpPr>
          <p:spPr>
            <a:xfrm>
              <a:off x="0" y="0"/>
              <a:ext cx="2880239" cy="281828"/>
            </a:xfrm>
            <a:custGeom>
              <a:avLst/>
              <a:gdLst/>
              <a:ahLst/>
              <a:cxnLst/>
              <a:rect l="l" t="t" r="r" b="b"/>
              <a:pathLst>
                <a:path w="2880239" h="281828">
                  <a:moveTo>
                    <a:pt x="0" y="0"/>
                  </a:moveTo>
                  <a:lnTo>
                    <a:pt x="2880239" y="0"/>
                  </a:lnTo>
                  <a:lnTo>
                    <a:pt x="2880239" y="281828"/>
                  </a:lnTo>
                  <a:lnTo>
                    <a:pt x="0" y="281828"/>
                  </a:lnTo>
                  <a:close/>
                </a:path>
              </a:pathLst>
            </a:custGeom>
            <a:solidFill>
              <a:srgbClr val="F9D252"/>
            </a:solidFill>
          </p:spPr>
        </p:sp>
        <p:sp>
          <p:nvSpPr>
            <p:cNvPr id="7" name="TextBox 7"/>
            <p:cNvSpPr txBox="1"/>
            <p:nvPr/>
          </p:nvSpPr>
          <p:spPr>
            <a:xfrm>
              <a:off x="0" y="-38100"/>
              <a:ext cx="2880239" cy="319928"/>
            </a:xfrm>
            <a:prstGeom prst="rect">
              <a:avLst/>
            </a:prstGeom>
          </p:spPr>
          <p:txBody>
            <a:bodyPr lIns="50800" tIns="50800" rIns="50800" bIns="50800" rtlCol="0" anchor="ctr"/>
            <a:lstStyle/>
            <a:p>
              <a:pPr algn="ctr">
                <a:lnSpc>
                  <a:spcPts val="2799"/>
                </a:lnSpc>
              </a:pPr>
              <a:endParaRPr/>
            </a:p>
          </p:txBody>
        </p:sp>
      </p:grpSp>
      <p:sp>
        <p:nvSpPr>
          <p:cNvPr id="8" name="Freeform 8"/>
          <p:cNvSpPr/>
          <p:nvPr/>
        </p:nvSpPr>
        <p:spPr>
          <a:xfrm rot="-2598766">
            <a:off x="-87084" y="7342281"/>
            <a:ext cx="3287560" cy="3197899"/>
          </a:xfrm>
          <a:custGeom>
            <a:avLst/>
            <a:gdLst/>
            <a:ahLst/>
            <a:cxnLst/>
            <a:rect l="l" t="t" r="r" b="b"/>
            <a:pathLst>
              <a:path w="3287560" h="3197899">
                <a:moveTo>
                  <a:pt x="0" y="0"/>
                </a:moveTo>
                <a:lnTo>
                  <a:pt x="3287561" y="0"/>
                </a:lnTo>
                <a:lnTo>
                  <a:pt x="3287561" y="3197900"/>
                </a:lnTo>
                <a:lnTo>
                  <a:pt x="0" y="319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74552">
            <a:off x="16076529" y="3464529"/>
            <a:ext cx="3784566" cy="3357942"/>
          </a:xfrm>
          <a:custGeom>
            <a:avLst/>
            <a:gdLst/>
            <a:ahLst/>
            <a:cxnLst/>
            <a:rect l="l" t="t" r="r" b="b"/>
            <a:pathLst>
              <a:path w="3784566" h="3357942">
                <a:moveTo>
                  <a:pt x="0" y="0"/>
                </a:moveTo>
                <a:lnTo>
                  <a:pt x="3784566" y="0"/>
                </a:lnTo>
                <a:lnTo>
                  <a:pt x="3784566" y="3357942"/>
                </a:lnTo>
                <a:lnTo>
                  <a:pt x="0" y="3357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7090834" y="9139909"/>
            <a:ext cx="635238" cy="6352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03</a:t>
              </a:r>
            </a:p>
          </p:txBody>
        </p:sp>
      </p:grpSp>
      <p:sp>
        <p:nvSpPr>
          <p:cNvPr id="13" name="TextBox 13"/>
          <p:cNvSpPr txBox="1"/>
          <p:nvPr/>
        </p:nvSpPr>
        <p:spPr>
          <a:xfrm>
            <a:off x="1490667" y="307876"/>
            <a:ext cx="15600167" cy="1441648"/>
          </a:xfrm>
          <a:prstGeom prst="rect">
            <a:avLst/>
          </a:prstGeom>
        </p:spPr>
        <p:txBody>
          <a:bodyPr lIns="0" tIns="0" rIns="0" bIns="0" rtlCol="0" anchor="t">
            <a:spAutoFit/>
          </a:bodyPr>
          <a:lstStyle/>
          <a:p>
            <a:pPr algn="ctr">
              <a:lnSpc>
                <a:spcPts val="11360"/>
              </a:lnSpc>
            </a:pPr>
            <a:r>
              <a:rPr lang="en-US" sz="9466" b="1">
                <a:solidFill>
                  <a:srgbClr val="000000"/>
                </a:solidFill>
                <a:latin typeface="Open Sauce Bold"/>
                <a:ea typeface="Open Sauce Bold"/>
                <a:cs typeface="Open Sauce Bold"/>
                <a:sym typeface="Open Sauce Bold"/>
              </a:rPr>
              <a:t>CONCLUSION</a:t>
            </a:r>
          </a:p>
        </p:txBody>
      </p:sp>
      <p:sp>
        <p:nvSpPr>
          <p:cNvPr id="14" name="TextBox 14"/>
          <p:cNvSpPr txBox="1"/>
          <p:nvPr/>
        </p:nvSpPr>
        <p:spPr>
          <a:xfrm>
            <a:off x="2295934" y="2635885"/>
            <a:ext cx="13696131" cy="49485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Open Sauce"/>
                <a:ea typeface="Open Sauce"/>
                <a:cs typeface="Open Sauce"/>
                <a:sym typeface="Open Sauce"/>
              </a:rPr>
              <a:t>This project demonstrates how advanced data analytics and visualization in Power BI can transform raw election data into actionable insights for policymakers, campaigners, and the public. By integrating demographic breakdowns, urban and rural region analyses, and interactivity features like drill-through, the dashboard reveals both macro and micro-level trends in Indian elections.</a:t>
            </a:r>
          </a:p>
          <a:p>
            <a:pPr algn="ctr">
              <a:lnSpc>
                <a:spcPts val="3919"/>
              </a:lnSpc>
              <a:spcBef>
                <a:spcPct val="0"/>
              </a:spcBef>
            </a:pPr>
            <a:r>
              <a:rPr lang="en-US" sz="2799">
                <a:solidFill>
                  <a:srgbClr val="000000"/>
                </a:solidFill>
                <a:latin typeface="Open Sauce"/>
                <a:ea typeface="Open Sauce"/>
                <a:cs typeface="Open Sauce"/>
                <a:sym typeface="Open Sauce"/>
              </a:rPr>
              <a:t>Key takeaways include the dominance of certain states and candidates in the electorate, the persistent gender gap, and the contrasting turnout dynamics between rural and urban India. The project highlights untapped opportunities to boost urban voter participation and better represent demographic diversity.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2375858" y="1313880"/>
            <a:ext cx="13536284" cy="2572817"/>
          </a:xfrm>
          <a:prstGeom prst="rect">
            <a:avLst/>
          </a:prstGeom>
        </p:spPr>
        <p:txBody>
          <a:bodyPr lIns="0" tIns="0" rIns="0" bIns="0" rtlCol="0" anchor="t">
            <a:spAutoFit/>
          </a:bodyPr>
          <a:lstStyle/>
          <a:p>
            <a:pPr algn="ctr">
              <a:lnSpc>
                <a:spcPts val="10070"/>
              </a:lnSpc>
            </a:pPr>
            <a:r>
              <a:rPr lang="en-US" sz="9154" b="1">
                <a:solidFill>
                  <a:srgbClr val="000000"/>
                </a:solidFill>
                <a:latin typeface="Open Sauce Bold"/>
                <a:ea typeface="Open Sauce Bold"/>
                <a:cs typeface="Open Sauce Bold"/>
                <a:sym typeface="Open Sauce Bold"/>
              </a:rPr>
              <a:t>THANK YOU FOR LISTENING!</a:t>
            </a:r>
          </a:p>
        </p:txBody>
      </p:sp>
      <p:grpSp>
        <p:nvGrpSpPr>
          <p:cNvPr id="3" name="Group 3"/>
          <p:cNvGrpSpPr/>
          <p:nvPr/>
        </p:nvGrpSpPr>
        <p:grpSpPr>
          <a:xfrm>
            <a:off x="-831540" y="9538856"/>
            <a:ext cx="19343209" cy="2801803"/>
            <a:chOff x="0" y="0"/>
            <a:chExt cx="5094508" cy="737923"/>
          </a:xfrm>
        </p:grpSpPr>
        <p:sp>
          <p:nvSpPr>
            <p:cNvPr id="4" name="Freeform 4"/>
            <p:cNvSpPr/>
            <p:nvPr/>
          </p:nvSpPr>
          <p:spPr>
            <a:xfrm>
              <a:off x="0" y="0"/>
              <a:ext cx="5094508" cy="737923"/>
            </a:xfrm>
            <a:custGeom>
              <a:avLst/>
              <a:gdLst/>
              <a:ahLst/>
              <a:cxnLst/>
              <a:rect l="l" t="t" r="r" b="b"/>
              <a:pathLst>
                <a:path w="5094508" h="737923">
                  <a:moveTo>
                    <a:pt x="0" y="0"/>
                  </a:moveTo>
                  <a:lnTo>
                    <a:pt x="5094508" y="0"/>
                  </a:lnTo>
                  <a:lnTo>
                    <a:pt x="5094508" y="737923"/>
                  </a:lnTo>
                  <a:lnTo>
                    <a:pt x="0" y="737923"/>
                  </a:lnTo>
                  <a:close/>
                </a:path>
              </a:pathLst>
            </a:custGeom>
            <a:solidFill>
              <a:srgbClr val="F9D252"/>
            </a:solidFill>
          </p:spPr>
        </p:sp>
        <p:sp>
          <p:nvSpPr>
            <p:cNvPr id="5" name="TextBox 5"/>
            <p:cNvSpPr txBox="1"/>
            <p:nvPr/>
          </p:nvSpPr>
          <p:spPr>
            <a:xfrm>
              <a:off x="0" y="-38100"/>
              <a:ext cx="5094508" cy="776023"/>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2094984" y="4545636"/>
            <a:ext cx="14098032" cy="6023705"/>
          </a:xfrm>
          <a:custGeom>
            <a:avLst/>
            <a:gdLst/>
            <a:ahLst/>
            <a:cxnLst/>
            <a:rect l="l" t="t" r="r" b="b"/>
            <a:pathLst>
              <a:path w="14098032" h="6023705">
                <a:moveTo>
                  <a:pt x="0" y="0"/>
                </a:moveTo>
                <a:lnTo>
                  <a:pt x="14098032" y="0"/>
                </a:lnTo>
                <a:lnTo>
                  <a:pt x="14098032" y="6023704"/>
                </a:lnTo>
                <a:lnTo>
                  <a:pt x="0" y="6023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7090834" y="9139909"/>
            <a:ext cx="635238" cy="6352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10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478067" cy="1438275"/>
          </a:xfrm>
          <a:prstGeom prst="rect">
            <a:avLst/>
          </a:prstGeom>
        </p:spPr>
        <p:txBody>
          <a:bodyPr lIns="0" tIns="0" rIns="0" bIns="0" rtlCol="0" anchor="t">
            <a:spAutoFit/>
          </a:bodyPr>
          <a:lstStyle/>
          <a:p>
            <a:pPr algn="l">
              <a:lnSpc>
                <a:spcPts val="11360"/>
              </a:lnSpc>
            </a:pPr>
            <a:r>
              <a:rPr lang="en-US" sz="9466" b="1">
                <a:solidFill>
                  <a:srgbClr val="000000"/>
                </a:solidFill>
                <a:latin typeface="Open Sauce Bold"/>
                <a:ea typeface="Open Sauce Bold"/>
                <a:cs typeface="Open Sauce Bold"/>
                <a:sym typeface="Open Sauce Bold"/>
              </a:rPr>
              <a:t>INTRODUCTION</a:t>
            </a:r>
          </a:p>
        </p:txBody>
      </p:sp>
      <p:grpSp>
        <p:nvGrpSpPr>
          <p:cNvPr id="3" name="Group 3"/>
          <p:cNvGrpSpPr/>
          <p:nvPr/>
        </p:nvGrpSpPr>
        <p:grpSpPr>
          <a:xfrm>
            <a:off x="17862165" y="-315444"/>
            <a:ext cx="3615339" cy="11101557"/>
            <a:chOff x="0" y="0"/>
            <a:chExt cx="952188" cy="2923867"/>
          </a:xfrm>
        </p:grpSpPr>
        <p:sp>
          <p:nvSpPr>
            <p:cNvPr id="4" name="Freeform 4"/>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F9D252"/>
            </a:solidFill>
          </p:spPr>
        </p:sp>
        <p:sp>
          <p:nvSpPr>
            <p:cNvPr id="5" name="TextBox 5"/>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1506767" y="2191424"/>
            <a:ext cx="7453335" cy="8594688"/>
          </a:xfrm>
          <a:custGeom>
            <a:avLst/>
            <a:gdLst/>
            <a:ahLst/>
            <a:cxnLst/>
            <a:rect l="l" t="t" r="r" b="b"/>
            <a:pathLst>
              <a:path w="7453335" h="8594688">
                <a:moveTo>
                  <a:pt x="0" y="0"/>
                </a:moveTo>
                <a:lnTo>
                  <a:pt x="7453335" y="0"/>
                </a:lnTo>
                <a:lnTo>
                  <a:pt x="7453335" y="8594689"/>
                </a:lnTo>
                <a:lnTo>
                  <a:pt x="0" y="8594689"/>
                </a:lnTo>
                <a:lnTo>
                  <a:pt x="0" y="0"/>
                </a:lnTo>
                <a:close/>
              </a:path>
            </a:pathLst>
          </a:custGeom>
          <a:blipFill>
            <a:blip r:embed="rId2">
              <a:extLst>
                <a:ext uri="{96DAC541-7B7A-43D3-8B79-37D633B846F1}">
                  <asvg:svgBlip xmlns:asvg="http://schemas.microsoft.com/office/drawing/2016/SVG/main" r:embed="rId3"/>
                </a:ext>
              </a:extLst>
            </a:blip>
            <a:stretch>
              <a:fillRect l="-169882"/>
            </a:stretch>
          </a:blipFill>
        </p:spPr>
      </p:sp>
      <p:grpSp>
        <p:nvGrpSpPr>
          <p:cNvPr id="7" name="Group 7"/>
          <p:cNvGrpSpPr/>
          <p:nvPr/>
        </p:nvGrpSpPr>
        <p:grpSpPr>
          <a:xfrm rot="458373">
            <a:off x="-1497111" y="9042553"/>
            <a:ext cx="12619379" cy="2488895"/>
            <a:chOff x="0" y="0"/>
            <a:chExt cx="16825839" cy="3318527"/>
          </a:xfrm>
        </p:grpSpPr>
        <p:sp>
          <p:nvSpPr>
            <p:cNvPr id="8" name="Freeform 8"/>
            <p:cNvSpPr/>
            <p:nvPr/>
          </p:nvSpPr>
          <p:spPr>
            <a:xfrm>
              <a:off x="0" y="0"/>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525798" y="205119"/>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989279" y="392951"/>
              <a:ext cx="5836560" cy="2925576"/>
            </a:xfrm>
            <a:custGeom>
              <a:avLst/>
              <a:gdLst/>
              <a:ahLst/>
              <a:cxnLst/>
              <a:rect l="l" t="t" r="r" b="b"/>
              <a:pathLst>
                <a:path w="5836560" h="2925576">
                  <a:moveTo>
                    <a:pt x="0" y="0"/>
                  </a:moveTo>
                  <a:lnTo>
                    <a:pt x="5836560" y="0"/>
                  </a:lnTo>
                  <a:lnTo>
                    <a:pt x="5836560" y="2925576"/>
                  </a:lnTo>
                  <a:lnTo>
                    <a:pt x="0" y="2925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471395" y="2747434"/>
            <a:ext cx="10760307" cy="5467350"/>
          </a:xfrm>
          <a:prstGeom prst="rect">
            <a:avLst/>
          </a:prstGeom>
        </p:spPr>
        <p:txBody>
          <a:bodyPr lIns="0" tIns="0" rIns="0" bIns="0" rtlCol="0" anchor="t">
            <a:spAutoFit/>
          </a:bodyPr>
          <a:lstStyle/>
          <a:p>
            <a:pPr algn="ctr">
              <a:lnSpc>
                <a:spcPts val="3300"/>
              </a:lnSpc>
            </a:pPr>
            <a:r>
              <a:rPr lang="en-US" sz="3000">
                <a:solidFill>
                  <a:srgbClr val="000000"/>
                </a:solidFill>
                <a:latin typeface="Open Sauce"/>
                <a:ea typeface="Open Sauce"/>
                <a:cs typeface="Open Sauce"/>
                <a:sym typeface="Open Sauce"/>
              </a:rPr>
              <a:t>In today’s fast-paced election environment, news agencies need accurate and real-time visualizations to effectively report voting trends and results. This project addresses that need by integrating complex election data from multiple sources into Power BI dashboards. These dashboards provide clear insights into vote shares, turnout patterns, party trends, and constituency-level performance, enabling journalists and editorial teams to analyze and present election data with clarity and speed. The solution is designed to be scalable and adaptable, supporting real-time updates and detailed demographic analysis to enhance news coverage and public understanding.</a:t>
            </a:r>
          </a:p>
        </p:txBody>
      </p:sp>
      <p:grpSp>
        <p:nvGrpSpPr>
          <p:cNvPr id="12" name="Group 12"/>
          <p:cNvGrpSpPr/>
          <p:nvPr/>
        </p:nvGrpSpPr>
        <p:grpSpPr>
          <a:xfrm>
            <a:off x="17090834" y="9139909"/>
            <a:ext cx="635238" cy="635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03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147817" y="0"/>
            <a:ext cx="3615339" cy="11101557"/>
            <a:chOff x="0" y="0"/>
            <a:chExt cx="952188" cy="2923867"/>
          </a:xfrm>
        </p:grpSpPr>
        <p:sp>
          <p:nvSpPr>
            <p:cNvPr id="3" name="Freeform 3"/>
            <p:cNvSpPr/>
            <p:nvPr/>
          </p:nvSpPr>
          <p:spPr>
            <a:xfrm>
              <a:off x="0" y="0"/>
              <a:ext cx="952188" cy="2923867"/>
            </a:xfrm>
            <a:custGeom>
              <a:avLst/>
              <a:gdLst/>
              <a:ahLst/>
              <a:cxnLst/>
              <a:rect l="l" t="t" r="r" b="b"/>
              <a:pathLst>
                <a:path w="952188" h="2923867">
                  <a:moveTo>
                    <a:pt x="0" y="0"/>
                  </a:moveTo>
                  <a:lnTo>
                    <a:pt x="952188" y="0"/>
                  </a:lnTo>
                  <a:lnTo>
                    <a:pt x="952188" y="2923867"/>
                  </a:lnTo>
                  <a:lnTo>
                    <a:pt x="0" y="2923867"/>
                  </a:lnTo>
                  <a:close/>
                </a:path>
              </a:pathLst>
            </a:custGeom>
            <a:solidFill>
              <a:srgbClr val="D0443F"/>
            </a:solidFill>
          </p:spPr>
        </p:sp>
        <p:sp>
          <p:nvSpPr>
            <p:cNvPr id="4" name="TextBox 4"/>
            <p:cNvSpPr txBox="1"/>
            <p:nvPr/>
          </p:nvSpPr>
          <p:spPr>
            <a:xfrm>
              <a:off x="0" y="-38100"/>
              <a:ext cx="952188" cy="2961967"/>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1028700" y="466527"/>
            <a:ext cx="17331095" cy="2305050"/>
          </a:xfrm>
          <a:prstGeom prst="rect">
            <a:avLst/>
          </a:prstGeom>
        </p:spPr>
        <p:txBody>
          <a:bodyPr lIns="0" tIns="0" rIns="0" bIns="0" rtlCol="0" anchor="t">
            <a:spAutoFit/>
          </a:bodyPr>
          <a:lstStyle/>
          <a:p>
            <a:pPr algn="l">
              <a:lnSpc>
                <a:spcPts val="9080"/>
              </a:lnSpc>
            </a:pPr>
            <a:r>
              <a:rPr lang="en-US" sz="7567" b="1" spc="461">
                <a:solidFill>
                  <a:srgbClr val="000000"/>
                </a:solidFill>
                <a:latin typeface="Open Sauce Bold"/>
                <a:ea typeface="Open Sauce Bold"/>
                <a:cs typeface="Open Sauce Bold"/>
                <a:sym typeface="Open Sauce Bold"/>
              </a:rPr>
              <a:t>WHY USE POWER BI?</a:t>
            </a:r>
          </a:p>
          <a:p>
            <a:pPr algn="l">
              <a:lnSpc>
                <a:spcPts val="9080"/>
              </a:lnSpc>
            </a:pPr>
            <a:endParaRPr lang="en-US" sz="7567" b="1" spc="461">
              <a:solidFill>
                <a:srgbClr val="000000"/>
              </a:solidFill>
              <a:latin typeface="Open Sauce Bold"/>
              <a:ea typeface="Open Sauce Bold"/>
              <a:cs typeface="Open Sauce Bold"/>
              <a:sym typeface="Open Sauce Bold"/>
            </a:endParaRPr>
          </a:p>
        </p:txBody>
      </p:sp>
      <p:sp>
        <p:nvSpPr>
          <p:cNvPr id="6" name="TextBox 6"/>
          <p:cNvSpPr txBox="1"/>
          <p:nvPr/>
        </p:nvSpPr>
        <p:spPr>
          <a:xfrm>
            <a:off x="1028700" y="1723827"/>
            <a:ext cx="16697371" cy="1276350"/>
          </a:xfrm>
          <a:prstGeom prst="rect">
            <a:avLst/>
          </a:prstGeom>
        </p:spPr>
        <p:txBody>
          <a:bodyPr lIns="0" tIns="0" rIns="0" bIns="0" rtlCol="0" anchor="t">
            <a:spAutoFit/>
          </a:bodyPr>
          <a:lstStyle/>
          <a:p>
            <a:pPr algn="l">
              <a:lnSpc>
                <a:spcPts val="3300"/>
              </a:lnSpc>
            </a:pPr>
            <a:r>
              <a:rPr lang="en-US" sz="3000">
                <a:solidFill>
                  <a:srgbClr val="000000"/>
                </a:solidFill>
                <a:latin typeface="Open Sauce"/>
                <a:ea typeface="Open Sauce"/>
                <a:cs typeface="Open Sauce"/>
                <a:sym typeface="Open Sauce"/>
              </a:rPr>
              <a:t>Power BI is Microsoft’s business intelligence tool that transforms raw data from multiple sources into interactive, real-time, and visually compelling insights for better decision-making.</a:t>
            </a:r>
          </a:p>
        </p:txBody>
      </p:sp>
      <p:sp>
        <p:nvSpPr>
          <p:cNvPr id="7" name="AutoShape 7"/>
          <p:cNvSpPr/>
          <p:nvPr/>
        </p:nvSpPr>
        <p:spPr>
          <a:xfrm>
            <a:off x="13703116" y="1019175"/>
            <a:ext cx="7990202"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13518673" y="844257"/>
            <a:ext cx="368886" cy="3688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7090834" y="9139909"/>
            <a:ext cx="635238" cy="6352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04</a:t>
              </a:r>
            </a:p>
          </p:txBody>
        </p:sp>
      </p:grpSp>
      <p:grpSp>
        <p:nvGrpSpPr>
          <p:cNvPr id="14" name="Group 14"/>
          <p:cNvGrpSpPr/>
          <p:nvPr/>
        </p:nvGrpSpPr>
        <p:grpSpPr>
          <a:xfrm rot="-10800000">
            <a:off x="6802598" y="3352332"/>
            <a:ext cx="871093" cy="1205641"/>
            <a:chOff x="0" y="0"/>
            <a:chExt cx="587259" cy="812800"/>
          </a:xfrm>
        </p:grpSpPr>
        <p:sp>
          <p:nvSpPr>
            <p:cNvPr id="15" name="Freeform 15"/>
            <p:cNvSpPr/>
            <p:nvPr/>
          </p:nvSpPr>
          <p:spPr>
            <a:xfrm>
              <a:off x="0" y="0"/>
              <a:ext cx="587259" cy="812800"/>
            </a:xfrm>
            <a:custGeom>
              <a:avLst/>
              <a:gdLst/>
              <a:ahLst/>
              <a:cxnLst/>
              <a:rect l="l" t="t" r="r" b="b"/>
              <a:pathLst>
                <a:path w="587259" h="812800">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63B1DB"/>
            </a:solidFill>
            <a:ln cap="sq">
              <a:noFill/>
              <a:prstDash val="solid"/>
              <a:miter/>
            </a:ln>
          </p:spPr>
        </p:sp>
        <p:sp>
          <p:nvSpPr>
            <p:cNvPr id="16" name="TextBox 16"/>
            <p:cNvSpPr txBox="1"/>
            <p:nvPr/>
          </p:nvSpPr>
          <p:spPr>
            <a:xfrm>
              <a:off x="0" y="-38100"/>
              <a:ext cx="587259" cy="8509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7" name="Group 17"/>
          <p:cNvGrpSpPr/>
          <p:nvPr/>
        </p:nvGrpSpPr>
        <p:grpSpPr>
          <a:xfrm>
            <a:off x="6230608" y="4197440"/>
            <a:ext cx="1892121" cy="189212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0" name="Freeform 20"/>
          <p:cNvSpPr/>
          <p:nvPr/>
        </p:nvSpPr>
        <p:spPr>
          <a:xfrm>
            <a:off x="6740848" y="4557973"/>
            <a:ext cx="871639" cy="1309840"/>
          </a:xfrm>
          <a:custGeom>
            <a:avLst/>
            <a:gdLst/>
            <a:ahLst/>
            <a:cxnLst/>
            <a:rect l="l" t="t" r="r" b="b"/>
            <a:pathLst>
              <a:path w="871639" h="1309840">
                <a:moveTo>
                  <a:pt x="0" y="0"/>
                </a:moveTo>
                <a:lnTo>
                  <a:pt x="871640" y="0"/>
                </a:lnTo>
                <a:lnTo>
                  <a:pt x="871640" y="1309840"/>
                </a:lnTo>
                <a:lnTo>
                  <a:pt x="0" y="130984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1" name="Group 21"/>
          <p:cNvGrpSpPr/>
          <p:nvPr/>
        </p:nvGrpSpPr>
        <p:grpSpPr>
          <a:xfrm rot="-10800000">
            <a:off x="3910948" y="3352332"/>
            <a:ext cx="871093" cy="1205641"/>
            <a:chOff x="0" y="0"/>
            <a:chExt cx="587259" cy="812800"/>
          </a:xfrm>
        </p:grpSpPr>
        <p:sp>
          <p:nvSpPr>
            <p:cNvPr id="22" name="Freeform 22"/>
            <p:cNvSpPr/>
            <p:nvPr/>
          </p:nvSpPr>
          <p:spPr>
            <a:xfrm>
              <a:off x="0" y="0"/>
              <a:ext cx="587259" cy="812800"/>
            </a:xfrm>
            <a:custGeom>
              <a:avLst/>
              <a:gdLst/>
              <a:ahLst/>
              <a:cxnLst/>
              <a:rect l="l" t="t" r="r" b="b"/>
              <a:pathLst>
                <a:path w="587259" h="812800">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9397D8"/>
            </a:solidFill>
            <a:ln cap="sq">
              <a:noFill/>
              <a:prstDash val="solid"/>
              <a:miter/>
            </a:ln>
          </p:spPr>
        </p:sp>
        <p:sp>
          <p:nvSpPr>
            <p:cNvPr id="23" name="TextBox 23"/>
            <p:cNvSpPr txBox="1"/>
            <p:nvPr/>
          </p:nvSpPr>
          <p:spPr>
            <a:xfrm>
              <a:off x="0" y="-38100"/>
              <a:ext cx="587259" cy="8509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4" name="Group 24"/>
          <p:cNvGrpSpPr/>
          <p:nvPr/>
        </p:nvGrpSpPr>
        <p:grpSpPr>
          <a:xfrm>
            <a:off x="3400434" y="4197440"/>
            <a:ext cx="1892121" cy="189212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7" name="Freeform 27"/>
          <p:cNvSpPr/>
          <p:nvPr/>
        </p:nvSpPr>
        <p:spPr>
          <a:xfrm>
            <a:off x="3764434" y="4557973"/>
            <a:ext cx="1164120" cy="1164120"/>
          </a:xfrm>
          <a:custGeom>
            <a:avLst/>
            <a:gdLst/>
            <a:ahLst/>
            <a:cxnLst/>
            <a:rect l="l" t="t" r="r" b="b"/>
            <a:pathLst>
              <a:path w="1164120" h="1164120">
                <a:moveTo>
                  <a:pt x="0" y="0"/>
                </a:moveTo>
                <a:lnTo>
                  <a:pt x="1164120" y="0"/>
                </a:lnTo>
                <a:lnTo>
                  <a:pt x="1164120" y="1164120"/>
                </a:lnTo>
                <a:lnTo>
                  <a:pt x="0" y="116412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28" name="Group 28"/>
          <p:cNvGrpSpPr/>
          <p:nvPr/>
        </p:nvGrpSpPr>
        <p:grpSpPr>
          <a:xfrm rot="-10800000">
            <a:off x="9469832" y="3352332"/>
            <a:ext cx="871093" cy="1205641"/>
            <a:chOff x="0" y="0"/>
            <a:chExt cx="587259" cy="812800"/>
          </a:xfrm>
        </p:grpSpPr>
        <p:sp>
          <p:nvSpPr>
            <p:cNvPr id="29" name="Freeform 29"/>
            <p:cNvSpPr/>
            <p:nvPr/>
          </p:nvSpPr>
          <p:spPr>
            <a:xfrm>
              <a:off x="0" y="0"/>
              <a:ext cx="587259" cy="812800"/>
            </a:xfrm>
            <a:custGeom>
              <a:avLst/>
              <a:gdLst/>
              <a:ahLst/>
              <a:cxnLst/>
              <a:rect l="l" t="t" r="r" b="b"/>
              <a:pathLst>
                <a:path w="587259" h="812800">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91DFB1"/>
            </a:solidFill>
            <a:ln cap="sq">
              <a:noFill/>
              <a:prstDash val="solid"/>
              <a:miter/>
            </a:ln>
          </p:spPr>
        </p:sp>
        <p:sp>
          <p:nvSpPr>
            <p:cNvPr id="30" name="TextBox 30"/>
            <p:cNvSpPr txBox="1"/>
            <p:nvPr/>
          </p:nvSpPr>
          <p:spPr>
            <a:xfrm>
              <a:off x="0" y="-38100"/>
              <a:ext cx="587259" cy="8509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1" name="Group 31"/>
          <p:cNvGrpSpPr/>
          <p:nvPr/>
        </p:nvGrpSpPr>
        <p:grpSpPr>
          <a:xfrm>
            <a:off x="8959318" y="4266833"/>
            <a:ext cx="1892121" cy="189212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id="33" name="TextBox 33"/>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4" name="Freeform 34"/>
          <p:cNvSpPr/>
          <p:nvPr/>
        </p:nvSpPr>
        <p:spPr>
          <a:xfrm>
            <a:off x="9275425" y="4613541"/>
            <a:ext cx="1198704" cy="1198704"/>
          </a:xfrm>
          <a:custGeom>
            <a:avLst/>
            <a:gdLst/>
            <a:ahLst/>
            <a:cxnLst/>
            <a:rect l="l" t="t" r="r" b="b"/>
            <a:pathLst>
              <a:path w="1198704" h="1198704">
                <a:moveTo>
                  <a:pt x="0" y="0"/>
                </a:moveTo>
                <a:lnTo>
                  <a:pt x="1198704" y="0"/>
                </a:lnTo>
                <a:lnTo>
                  <a:pt x="1198704" y="1198704"/>
                </a:lnTo>
                <a:lnTo>
                  <a:pt x="0" y="119870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35" name="Group 35"/>
          <p:cNvGrpSpPr/>
          <p:nvPr/>
        </p:nvGrpSpPr>
        <p:grpSpPr>
          <a:xfrm rot="-10800000">
            <a:off x="12156364" y="3352332"/>
            <a:ext cx="871093" cy="1205641"/>
            <a:chOff x="0" y="0"/>
            <a:chExt cx="587259" cy="812800"/>
          </a:xfrm>
        </p:grpSpPr>
        <p:sp>
          <p:nvSpPr>
            <p:cNvPr id="36" name="Freeform 36"/>
            <p:cNvSpPr/>
            <p:nvPr/>
          </p:nvSpPr>
          <p:spPr>
            <a:xfrm>
              <a:off x="0" y="0"/>
              <a:ext cx="587259" cy="812800"/>
            </a:xfrm>
            <a:custGeom>
              <a:avLst/>
              <a:gdLst/>
              <a:ahLst/>
              <a:cxnLst/>
              <a:rect l="l" t="t" r="r" b="b"/>
              <a:pathLst>
                <a:path w="587259" h="812800">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F8D389"/>
            </a:solidFill>
            <a:ln cap="sq">
              <a:noFill/>
              <a:prstDash val="solid"/>
              <a:miter/>
            </a:ln>
          </p:spPr>
        </p:sp>
        <p:sp>
          <p:nvSpPr>
            <p:cNvPr id="37" name="TextBox 37"/>
            <p:cNvSpPr txBox="1"/>
            <p:nvPr/>
          </p:nvSpPr>
          <p:spPr>
            <a:xfrm>
              <a:off x="0" y="-38100"/>
              <a:ext cx="587259" cy="8509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8" name="Group 38"/>
          <p:cNvGrpSpPr/>
          <p:nvPr/>
        </p:nvGrpSpPr>
        <p:grpSpPr>
          <a:xfrm>
            <a:off x="11689639" y="4197440"/>
            <a:ext cx="1892121" cy="189212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41" name="Freeform 41"/>
          <p:cNvSpPr/>
          <p:nvPr/>
        </p:nvSpPr>
        <p:spPr>
          <a:xfrm>
            <a:off x="12040256" y="4557973"/>
            <a:ext cx="1190887" cy="1206239"/>
          </a:xfrm>
          <a:custGeom>
            <a:avLst/>
            <a:gdLst/>
            <a:ahLst/>
            <a:cxnLst/>
            <a:rect l="l" t="t" r="r" b="b"/>
            <a:pathLst>
              <a:path w="1190887" h="1206239">
                <a:moveTo>
                  <a:pt x="0" y="0"/>
                </a:moveTo>
                <a:lnTo>
                  <a:pt x="1190887" y="0"/>
                </a:lnTo>
                <a:lnTo>
                  <a:pt x="1190887" y="1206239"/>
                </a:lnTo>
                <a:lnTo>
                  <a:pt x="0" y="120623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42" name="Group 42"/>
          <p:cNvGrpSpPr/>
          <p:nvPr/>
        </p:nvGrpSpPr>
        <p:grpSpPr>
          <a:xfrm rot="-10800000">
            <a:off x="14894578" y="3335040"/>
            <a:ext cx="871093" cy="1205641"/>
            <a:chOff x="0" y="0"/>
            <a:chExt cx="587259" cy="812800"/>
          </a:xfrm>
        </p:grpSpPr>
        <p:sp>
          <p:nvSpPr>
            <p:cNvPr id="43" name="Freeform 43"/>
            <p:cNvSpPr/>
            <p:nvPr/>
          </p:nvSpPr>
          <p:spPr>
            <a:xfrm>
              <a:off x="0" y="0"/>
              <a:ext cx="587259" cy="812800"/>
            </a:xfrm>
            <a:custGeom>
              <a:avLst/>
              <a:gdLst/>
              <a:ahLst/>
              <a:cxnLst/>
              <a:rect l="l" t="t" r="r" b="b"/>
              <a:pathLst>
                <a:path w="587259" h="812800">
                  <a:moveTo>
                    <a:pt x="133314" y="0"/>
                  </a:moveTo>
                  <a:lnTo>
                    <a:pt x="453945" y="0"/>
                  </a:lnTo>
                  <a:cubicBezTo>
                    <a:pt x="489302" y="0"/>
                    <a:pt x="523211" y="14046"/>
                    <a:pt x="548213" y="39047"/>
                  </a:cubicBezTo>
                  <a:cubicBezTo>
                    <a:pt x="573214" y="64048"/>
                    <a:pt x="587259" y="97957"/>
                    <a:pt x="587259" y="133314"/>
                  </a:cubicBezTo>
                  <a:lnTo>
                    <a:pt x="587259" y="679486"/>
                  </a:lnTo>
                  <a:cubicBezTo>
                    <a:pt x="587259" y="714843"/>
                    <a:pt x="573214" y="748752"/>
                    <a:pt x="548213" y="773753"/>
                  </a:cubicBezTo>
                  <a:cubicBezTo>
                    <a:pt x="523211" y="798754"/>
                    <a:pt x="489302" y="812800"/>
                    <a:pt x="453945" y="812800"/>
                  </a:cubicBezTo>
                  <a:lnTo>
                    <a:pt x="133314" y="812800"/>
                  </a:lnTo>
                  <a:cubicBezTo>
                    <a:pt x="97957" y="812800"/>
                    <a:pt x="64048" y="798754"/>
                    <a:pt x="39047" y="773753"/>
                  </a:cubicBezTo>
                  <a:cubicBezTo>
                    <a:pt x="14046" y="748752"/>
                    <a:pt x="0" y="714843"/>
                    <a:pt x="0" y="679486"/>
                  </a:cubicBezTo>
                  <a:lnTo>
                    <a:pt x="0" y="133314"/>
                  </a:lnTo>
                  <a:cubicBezTo>
                    <a:pt x="0" y="97957"/>
                    <a:pt x="14046" y="64048"/>
                    <a:pt x="39047" y="39047"/>
                  </a:cubicBezTo>
                  <a:cubicBezTo>
                    <a:pt x="64048" y="14046"/>
                    <a:pt x="97957" y="0"/>
                    <a:pt x="133314" y="0"/>
                  </a:cubicBezTo>
                  <a:close/>
                </a:path>
              </a:pathLst>
            </a:custGeom>
            <a:solidFill>
              <a:srgbClr val="F8B27C"/>
            </a:solidFill>
            <a:ln cap="sq">
              <a:noFill/>
              <a:prstDash val="solid"/>
              <a:miter/>
            </a:ln>
          </p:spPr>
        </p:sp>
        <p:sp>
          <p:nvSpPr>
            <p:cNvPr id="44" name="TextBox 44"/>
            <p:cNvSpPr txBox="1"/>
            <p:nvPr/>
          </p:nvSpPr>
          <p:spPr>
            <a:xfrm>
              <a:off x="0" y="-38100"/>
              <a:ext cx="587259" cy="8509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45" name="Group 45"/>
          <p:cNvGrpSpPr/>
          <p:nvPr/>
        </p:nvGrpSpPr>
        <p:grpSpPr>
          <a:xfrm>
            <a:off x="14384064" y="4167723"/>
            <a:ext cx="1892121" cy="189212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id="47" name="TextBox 4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48" name="Freeform 48"/>
          <p:cNvSpPr/>
          <p:nvPr/>
        </p:nvSpPr>
        <p:spPr>
          <a:xfrm>
            <a:off x="14774314" y="4540681"/>
            <a:ext cx="1111620" cy="1111620"/>
          </a:xfrm>
          <a:custGeom>
            <a:avLst/>
            <a:gdLst/>
            <a:ahLst/>
            <a:cxnLst/>
            <a:rect l="l" t="t" r="r" b="b"/>
            <a:pathLst>
              <a:path w="1111620" h="1111620">
                <a:moveTo>
                  <a:pt x="0" y="0"/>
                </a:moveTo>
                <a:lnTo>
                  <a:pt x="1111620" y="0"/>
                </a:lnTo>
                <a:lnTo>
                  <a:pt x="1111620" y="1111620"/>
                </a:lnTo>
                <a:lnTo>
                  <a:pt x="0" y="111162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49" name="TextBox 49"/>
          <p:cNvSpPr txBox="1"/>
          <p:nvPr/>
        </p:nvSpPr>
        <p:spPr>
          <a:xfrm>
            <a:off x="3307448" y="6181742"/>
            <a:ext cx="2078093" cy="692150"/>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Open Sauce Bold"/>
                <a:ea typeface="Open Sauce Bold"/>
                <a:cs typeface="Open Sauce Bold"/>
                <a:sym typeface="Open Sauce Bold"/>
              </a:rPr>
              <a:t>Data Integration Power</a:t>
            </a:r>
          </a:p>
        </p:txBody>
      </p:sp>
      <p:sp>
        <p:nvSpPr>
          <p:cNvPr id="50" name="TextBox 50"/>
          <p:cNvSpPr txBox="1"/>
          <p:nvPr/>
        </p:nvSpPr>
        <p:spPr>
          <a:xfrm>
            <a:off x="2727948" y="6966075"/>
            <a:ext cx="3237092" cy="35115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Multiple Sources: Connects to CSV, Excel, APIs, databases, and real-time feeds.</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Unified Data: Combines historical and live election data in one platform.</a:t>
            </a:r>
          </a:p>
          <a:p>
            <a:pPr marL="431799" lvl="1" indent="-215899" algn="l">
              <a:lnSpc>
                <a:spcPts val="2799"/>
              </a:lnSpc>
              <a:buFont typeface="Arial"/>
              <a:buChar char="•"/>
            </a:pPr>
            <a:endParaRPr lang="en-US" sz="1999">
              <a:solidFill>
                <a:srgbClr val="000000"/>
              </a:solidFill>
              <a:latin typeface="Open Sauce"/>
              <a:ea typeface="Open Sauce"/>
              <a:cs typeface="Open Sauce"/>
              <a:sym typeface="Open Sauce"/>
            </a:endParaRPr>
          </a:p>
        </p:txBody>
      </p:sp>
      <p:sp>
        <p:nvSpPr>
          <p:cNvPr id="51" name="TextBox 51"/>
          <p:cNvSpPr txBox="1"/>
          <p:nvPr/>
        </p:nvSpPr>
        <p:spPr>
          <a:xfrm>
            <a:off x="6040695" y="6181742"/>
            <a:ext cx="2271946" cy="692150"/>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Open Sauce Bold"/>
                <a:ea typeface="Open Sauce Bold"/>
                <a:cs typeface="Open Sauce Bold"/>
                <a:sym typeface="Open Sauce Bold"/>
              </a:rPr>
              <a:t>Visualization &amp; Storytelling</a:t>
            </a:r>
          </a:p>
        </p:txBody>
      </p:sp>
      <p:sp>
        <p:nvSpPr>
          <p:cNvPr id="52" name="TextBox 52"/>
          <p:cNvSpPr txBox="1"/>
          <p:nvPr/>
        </p:nvSpPr>
        <p:spPr>
          <a:xfrm>
            <a:off x="5728602" y="6966075"/>
            <a:ext cx="3415398" cy="21018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Interactive visuals for complex electoral data.</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Easy for journalists to interpret vote shares, turnout, and maps.</a:t>
            </a:r>
          </a:p>
          <a:p>
            <a:pPr algn="l">
              <a:lnSpc>
                <a:spcPts val="2799"/>
              </a:lnSpc>
            </a:pPr>
            <a:endParaRPr lang="en-US" sz="1999">
              <a:solidFill>
                <a:srgbClr val="000000"/>
              </a:solidFill>
              <a:latin typeface="Open Sauce"/>
              <a:ea typeface="Open Sauce"/>
              <a:cs typeface="Open Sauce"/>
              <a:sym typeface="Open Sauce"/>
            </a:endParaRPr>
          </a:p>
        </p:txBody>
      </p:sp>
      <p:sp>
        <p:nvSpPr>
          <p:cNvPr id="53" name="TextBox 53"/>
          <p:cNvSpPr txBox="1"/>
          <p:nvPr/>
        </p:nvSpPr>
        <p:spPr>
          <a:xfrm>
            <a:off x="8637239" y="6181742"/>
            <a:ext cx="2592933" cy="692150"/>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Open Sauce Bold"/>
                <a:ea typeface="Open Sauce Bold"/>
                <a:cs typeface="Open Sauce Bold"/>
                <a:sym typeface="Open Sauce Bold"/>
              </a:rPr>
              <a:t>Cost &amp; Usability Advantage</a:t>
            </a:r>
          </a:p>
        </p:txBody>
      </p:sp>
      <p:sp>
        <p:nvSpPr>
          <p:cNvPr id="54" name="TextBox 54"/>
          <p:cNvSpPr txBox="1"/>
          <p:nvPr/>
        </p:nvSpPr>
        <p:spPr>
          <a:xfrm>
            <a:off x="8737586" y="6835793"/>
            <a:ext cx="2767329" cy="35115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Cost-effective alternative to enterprise BI tools like Tableau or Qlik.</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User-friendly with a low learning curve, ideal for non-technical staff.</a:t>
            </a:r>
          </a:p>
        </p:txBody>
      </p:sp>
      <p:sp>
        <p:nvSpPr>
          <p:cNvPr id="55" name="TextBox 55"/>
          <p:cNvSpPr txBox="1"/>
          <p:nvPr/>
        </p:nvSpPr>
        <p:spPr>
          <a:xfrm>
            <a:off x="11648860" y="6207142"/>
            <a:ext cx="2509738" cy="339725"/>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Open Sauce Bold"/>
                <a:ea typeface="Open Sauce Bold"/>
                <a:cs typeface="Open Sauce Bold"/>
                <a:sym typeface="Open Sauce Bold"/>
              </a:rPr>
              <a:t>Real-Time Analytics</a:t>
            </a:r>
          </a:p>
        </p:txBody>
      </p:sp>
      <p:sp>
        <p:nvSpPr>
          <p:cNvPr id="56" name="TextBox 56"/>
          <p:cNvSpPr txBox="1"/>
          <p:nvPr/>
        </p:nvSpPr>
        <p:spPr>
          <a:xfrm>
            <a:off x="11391390" y="6661167"/>
            <a:ext cx="2767208" cy="351155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Live Data: Supports live data refresh for real-time election reporting.</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Timeliness: Crucial for high-stakes, time-sensitive environments like elections.</a:t>
            </a:r>
          </a:p>
        </p:txBody>
      </p:sp>
      <p:sp>
        <p:nvSpPr>
          <p:cNvPr id="57" name="TextBox 57"/>
          <p:cNvSpPr txBox="1"/>
          <p:nvPr/>
        </p:nvSpPr>
        <p:spPr>
          <a:xfrm>
            <a:off x="14428325" y="6207142"/>
            <a:ext cx="3401318" cy="339725"/>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Open Sauce Bold"/>
                <a:ea typeface="Open Sauce Bold"/>
                <a:cs typeface="Open Sauce Bold"/>
                <a:sym typeface="Open Sauce Bold"/>
              </a:rPr>
              <a:t>Data Modeling Capabilities</a:t>
            </a:r>
          </a:p>
        </p:txBody>
      </p:sp>
      <p:sp>
        <p:nvSpPr>
          <p:cNvPr id="58" name="TextBox 58"/>
          <p:cNvSpPr txBox="1"/>
          <p:nvPr/>
        </p:nvSpPr>
        <p:spPr>
          <a:xfrm>
            <a:off x="14247756" y="6689742"/>
            <a:ext cx="3581887" cy="24542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Supports star schema design, relationships, hierarchies, and measures (DAX).</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Handles large-scale datasets efficiently, ensuring accuracy.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270393" y="2127371"/>
            <a:ext cx="6032259" cy="603225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8F8F8"/>
            </a:solidFill>
            <a:ln w="133350" cap="sq">
              <a:solidFill>
                <a:srgbClr val="63B1DB"/>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TextBox 5"/>
          <p:cNvSpPr txBox="1"/>
          <p:nvPr/>
        </p:nvSpPr>
        <p:spPr>
          <a:xfrm>
            <a:off x="1830904" y="3396228"/>
            <a:ext cx="4911238" cy="1568199"/>
          </a:xfrm>
          <a:prstGeom prst="rect">
            <a:avLst/>
          </a:prstGeom>
        </p:spPr>
        <p:txBody>
          <a:bodyPr lIns="0" tIns="0" rIns="0" bIns="0" rtlCol="0" anchor="t">
            <a:spAutoFit/>
          </a:bodyPr>
          <a:lstStyle/>
          <a:p>
            <a:pPr marL="0" lvl="0" indent="0" algn="ctr">
              <a:lnSpc>
                <a:spcPts val="6319"/>
              </a:lnSpc>
              <a:spcBef>
                <a:spcPct val="0"/>
              </a:spcBef>
            </a:pPr>
            <a:r>
              <a:rPr lang="en-US" sz="4514" b="1" spc="275">
                <a:solidFill>
                  <a:srgbClr val="343432"/>
                </a:solidFill>
                <a:latin typeface="Montserrat Bold"/>
                <a:ea typeface="Montserrat Bold"/>
                <a:cs typeface="Montserrat Bold"/>
                <a:sym typeface="Montserrat Bold"/>
              </a:rPr>
              <a:t>ABOUT THE DATASET</a:t>
            </a:r>
          </a:p>
        </p:txBody>
      </p:sp>
      <p:sp>
        <p:nvSpPr>
          <p:cNvPr id="6" name="TextBox 6"/>
          <p:cNvSpPr txBox="1"/>
          <p:nvPr/>
        </p:nvSpPr>
        <p:spPr>
          <a:xfrm>
            <a:off x="1830904" y="5114925"/>
            <a:ext cx="4911238" cy="1698781"/>
          </a:xfrm>
          <a:prstGeom prst="rect">
            <a:avLst/>
          </a:prstGeom>
        </p:spPr>
        <p:txBody>
          <a:bodyPr lIns="0" tIns="0" rIns="0" bIns="0" rtlCol="0" anchor="t">
            <a:spAutoFit/>
          </a:bodyPr>
          <a:lstStyle/>
          <a:p>
            <a:pPr algn="ctr">
              <a:lnSpc>
                <a:spcPts val="2260"/>
              </a:lnSpc>
              <a:spcBef>
                <a:spcPct val="0"/>
              </a:spcBef>
            </a:pPr>
            <a:r>
              <a:rPr lang="en-US" sz="1614">
                <a:solidFill>
                  <a:srgbClr val="343432"/>
                </a:solidFill>
                <a:latin typeface="Montserrat"/>
                <a:ea typeface="Montserrat"/>
                <a:cs typeface="Montserrat"/>
                <a:sym typeface="Montserrat"/>
              </a:rPr>
              <a:t>“The dataset contains detailed information on parliamentary and assembly constituencies, including IDs, names, and state mapping. It forms the backbone of the star schema, enabling constituency-level analysis of votes, candidates, and parties.”</a:t>
            </a:r>
          </a:p>
        </p:txBody>
      </p:sp>
      <p:grpSp>
        <p:nvGrpSpPr>
          <p:cNvPr id="7" name="Group 7"/>
          <p:cNvGrpSpPr/>
          <p:nvPr/>
        </p:nvGrpSpPr>
        <p:grpSpPr>
          <a:xfrm>
            <a:off x="9039020" y="903075"/>
            <a:ext cx="6277688" cy="1372469"/>
            <a:chOff x="0" y="0"/>
            <a:chExt cx="9504788" cy="2077999"/>
          </a:xfrm>
        </p:grpSpPr>
        <p:sp>
          <p:nvSpPr>
            <p:cNvPr id="8" name="Freeform 8"/>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9397D8"/>
              </a:solidFill>
              <a:prstDash val="solid"/>
              <a:round/>
            </a:ln>
          </p:spPr>
        </p:sp>
        <p:sp>
          <p:nvSpPr>
            <p:cNvPr id="9" name="TextBox 9"/>
            <p:cNvSpPr txBox="1"/>
            <p:nvPr/>
          </p:nvSpPr>
          <p:spPr>
            <a:xfrm>
              <a:off x="0" y="-38100"/>
              <a:ext cx="9504788" cy="211609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9039020" y="2795718"/>
            <a:ext cx="6277688" cy="1372469"/>
            <a:chOff x="0" y="0"/>
            <a:chExt cx="9504788" cy="2077999"/>
          </a:xfrm>
        </p:grpSpPr>
        <p:sp>
          <p:nvSpPr>
            <p:cNvPr id="11" name="Freeform 11"/>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91DFB1"/>
              </a:solidFill>
              <a:prstDash val="solid"/>
              <a:round/>
            </a:ln>
          </p:spPr>
        </p:sp>
        <p:sp>
          <p:nvSpPr>
            <p:cNvPr id="12" name="TextBox 12"/>
            <p:cNvSpPr txBox="1"/>
            <p:nvPr/>
          </p:nvSpPr>
          <p:spPr>
            <a:xfrm>
              <a:off x="0" y="-38100"/>
              <a:ext cx="9504788" cy="211609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3" name="Group 13"/>
          <p:cNvGrpSpPr/>
          <p:nvPr/>
        </p:nvGrpSpPr>
        <p:grpSpPr>
          <a:xfrm>
            <a:off x="9039020" y="4606134"/>
            <a:ext cx="6277688" cy="1372469"/>
            <a:chOff x="0" y="0"/>
            <a:chExt cx="9504788" cy="2077999"/>
          </a:xfrm>
        </p:grpSpPr>
        <p:sp>
          <p:nvSpPr>
            <p:cNvPr id="14" name="Freeform 14"/>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8D389"/>
              </a:solidFill>
              <a:prstDash val="solid"/>
              <a:round/>
            </a:ln>
          </p:spPr>
        </p:sp>
        <p:sp>
          <p:nvSpPr>
            <p:cNvPr id="15" name="TextBox 15"/>
            <p:cNvSpPr txBox="1"/>
            <p:nvPr/>
          </p:nvSpPr>
          <p:spPr>
            <a:xfrm>
              <a:off x="0" y="-38100"/>
              <a:ext cx="9504788" cy="211609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6" name="TextBox 16"/>
          <p:cNvSpPr txBox="1"/>
          <p:nvPr/>
        </p:nvSpPr>
        <p:spPr>
          <a:xfrm>
            <a:off x="10591478" y="992973"/>
            <a:ext cx="3172771" cy="258984"/>
          </a:xfrm>
          <a:prstGeom prst="rect">
            <a:avLst/>
          </a:prstGeom>
        </p:spPr>
        <p:txBody>
          <a:bodyPr lIns="0" tIns="0" rIns="0" bIns="0" rtlCol="0" anchor="t">
            <a:spAutoFit/>
          </a:bodyPr>
          <a:lstStyle/>
          <a:p>
            <a:pPr marL="0" lvl="0" indent="0" algn="l">
              <a:lnSpc>
                <a:spcPts val="2138"/>
              </a:lnSpc>
              <a:spcBef>
                <a:spcPct val="0"/>
              </a:spcBef>
            </a:pPr>
            <a:r>
              <a:rPr lang="en-US" sz="1670" b="1">
                <a:solidFill>
                  <a:srgbClr val="343432"/>
                </a:solidFill>
                <a:latin typeface="Montserrat Bold"/>
                <a:ea typeface="Montserrat Bold"/>
                <a:cs typeface="Montserrat Bold"/>
                <a:sym typeface="Montserrat Bold"/>
              </a:rPr>
              <a:t> Constituency Information</a:t>
            </a:r>
          </a:p>
        </p:txBody>
      </p:sp>
      <p:sp>
        <p:nvSpPr>
          <p:cNvPr id="17" name="TextBox 17"/>
          <p:cNvSpPr txBox="1"/>
          <p:nvPr/>
        </p:nvSpPr>
        <p:spPr>
          <a:xfrm>
            <a:off x="9222049" y="1271006"/>
            <a:ext cx="5911629" cy="871188"/>
          </a:xfrm>
          <a:prstGeom prst="rect">
            <a:avLst/>
          </a:prstGeom>
        </p:spPr>
        <p:txBody>
          <a:bodyPr lIns="0" tIns="0" rIns="0" bIns="0" rtlCol="0" anchor="t">
            <a:spAutoFit/>
          </a:bodyPr>
          <a:lstStyle/>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Contains details about each parliamentary and assembly constituency.</a:t>
            </a:r>
          </a:p>
          <a:p>
            <a:pPr marL="292600" lvl="1" indent="-146300" algn="l">
              <a:lnSpc>
                <a:spcPts val="1734"/>
              </a:lnSpc>
              <a:spcBef>
                <a:spcPct val="0"/>
              </a:spcBef>
              <a:buFont typeface="Arial"/>
              <a:buChar char="•"/>
            </a:pPr>
            <a:r>
              <a:rPr lang="en-US" sz="1355">
                <a:solidFill>
                  <a:srgbClr val="343432"/>
                </a:solidFill>
                <a:latin typeface="Montserrat"/>
                <a:ea typeface="Montserrat"/>
                <a:cs typeface="Montserrat"/>
                <a:sym typeface="Montserrat"/>
              </a:rPr>
              <a:t>Includes unique IDs, constituency names, and mapping to states.</a:t>
            </a:r>
          </a:p>
        </p:txBody>
      </p:sp>
      <p:sp>
        <p:nvSpPr>
          <p:cNvPr id="18" name="TextBox 18"/>
          <p:cNvSpPr txBox="1"/>
          <p:nvPr/>
        </p:nvSpPr>
        <p:spPr>
          <a:xfrm>
            <a:off x="10892728" y="2958674"/>
            <a:ext cx="2982440" cy="258984"/>
          </a:xfrm>
          <a:prstGeom prst="rect">
            <a:avLst/>
          </a:prstGeom>
        </p:spPr>
        <p:txBody>
          <a:bodyPr lIns="0" tIns="0" rIns="0" bIns="0" rtlCol="0" anchor="t">
            <a:spAutoFit/>
          </a:bodyPr>
          <a:lstStyle/>
          <a:p>
            <a:pPr marL="0" lvl="0" indent="0" algn="l">
              <a:lnSpc>
                <a:spcPts val="2138"/>
              </a:lnSpc>
              <a:spcBef>
                <a:spcPct val="0"/>
              </a:spcBef>
            </a:pPr>
            <a:r>
              <a:rPr lang="en-US" sz="1670" b="1">
                <a:solidFill>
                  <a:srgbClr val="343432"/>
                </a:solidFill>
                <a:latin typeface="Montserrat Bold"/>
                <a:ea typeface="Montserrat Bold"/>
                <a:cs typeface="Montserrat Bold"/>
                <a:sym typeface="Montserrat Bold"/>
              </a:rPr>
              <a:t>State &amp; Region Mapping</a:t>
            </a:r>
          </a:p>
        </p:txBody>
      </p:sp>
      <p:sp>
        <p:nvSpPr>
          <p:cNvPr id="19" name="TextBox 19"/>
          <p:cNvSpPr txBox="1"/>
          <p:nvPr/>
        </p:nvSpPr>
        <p:spPr>
          <a:xfrm>
            <a:off x="9451188" y="3255758"/>
            <a:ext cx="5865519" cy="652330"/>
          </a:xfrm>
          <a:prstGeom prst="rect">
            <a:avLst/>
          </a:prstGeom>
        </p:spPr>
        <p:txBody>
          <a:bodyPr lIns="0" tIns="0" rIns="0" bIns="0" rtlCol="0" anchor="t">
            <a:spAutoFit/>
          </a:bodyPr>
          <a:lstStyle/>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Each constituency is linked with its state and region.</a:t>
            </a:r>
          </a:p>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Enables state-level comparisons and aggregated insights.</a:t>
            </a:r>
          </a:p>
          <a:p>
            <a:pPr marL="0" lvl="0" indent="0" algn="l">
              <a:lnSpc>
                <a:spcPts val="1734"/>
              </a:lnSpc>
              <a:spcBef>
                <a:spcPct val="0"/>
              </a:spcBef>
            </a:pPr>
            <a:endParaRPr lang="en-US" sz="1355">
              <a:solidFill>
                <a:srgbClr val="343432"/>
              </a:solidFill>
              <a:latin typeface="Montserrat"/>
              <a:ea typeface="Montserrat"/>
              <a:cs typeface="Montserrat"/>
              <a:sym typeface="Montserrat"/>
            </a:endParaRPr>
          </a:p>
        </p:txBody>
      </p:sp>
      <p:sp>
        <p:nvSpPr>
          <p:cNvPr id="20" name="TextBox 20"/>
          <p:cNvSpPr txBox="1"/>
          <p:nvPr/>
        </p:nvSpPr>
        <p:spPr>
          <a:xfrm>
            <a:off x="10989210" y="4705443"/>
            <a:ext cx="2811953" cy="258984"/>
          </a:xfrm>
          <a:prstGeom prst="rect">
            <a:avLst/>
          </a:prstGeom>
        </p:spPr>
        <p:txBody>
          <a:bodyPr lIns="0" tIns="0" rIns="0" bIns="0" rtlCol="0" anchor="t">
            <a:spAutoFit/>
          </a:bodyPr>
          <a:lstStyle/>
          <a:p>
            <a:pPr marL="0" lvl="0" indent="0" algn="l">
              <a:lnSpc>
                <a:spcPts val="2138"/>
              </a:lnSpc>
              <a:spcBef>
                <a:spcPct val="0"/>
              </a:spcBef>
            </a:pPr>
            <a:r>
              <a:rPr lang="en-US" sz="1670" b="1">
                <a:solidFill>
                  <a:srgbClr val="343432"/>
                </a:solidFill>
                <a:latin typeface="Montserrat Bold"/>
                <a:ea typeface="Montserrat Bold"/>
                <a:cs typeface="Montserrat Bold"/>
                <a:sym typeface="Montserrat Bold"/>
              </a:rPr>
              <a:t>Electoral Boundaries</a:t>
            </a:r>
          </a:p>
        </p:txBody>
      </p:sp>
      <p:sp>
        <p:nvSpPr>
          <p:cNvPr id="21" name="TextBox 21"/>
          <p:cNvSpPr txBox="1"/>
          <p:nvPr/>
        </p:nvSpPr>
        <p:spPr>
          <a:xfrm>
            <a:off x="9273974" y="5009779"/>
            <a:ext cx="6219949" cy="871188"/>
          </a:xfrm>
          <a:prstGeom prst="rect">
            <a:avLst/>
          </a:prstGeom>
        </p:spPr>
        <p:txBody>
          <a:bodyPr lIns="0" tIns="0" rIns="0" bIns="0" rtlCol="0" anchor="t">
            <a:spAutoFit/>
          </a:bodyPr>
          <a:lstStyle/>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Records boundary definitions to track constituency-level changes across elections.</a:t>
            </a:r>
          </a:p>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Important for historical consistency and trend analysis.</a:t>
            </a:r>
          </a:p>
          <a:p>
            <a:pPr marL="0" lvl="0" indent="0" algn="l">
              <a:lnSpc>
                <a:spcPts val="1734"/>
              </a:lnSpc>
              <a:spcBef>
                <a:spcPct val="0"/>
              </a:spcBef>
            </a:pPr>
            <a:endParaRPr lang="en-US" sz="1355">
              <a:solidFill>
                <a:srgbClr val="343432"/>
              </a:solidFill>
              <a:latin typeface="Montserrat"/>
              <a:ea typeface="Montserrat"/>
              <a:cs typeface="Montserrat"/>
              <a:sym typeface="Montserrat"/>
            </a:endParaRPr>
          </a:p>
        </p:txBody>
      </p:sp>
      <p:grpSp>
        <p:nvGrpSpPr>
          <p:cNvPr id="22" name="Group 22"/>
          <p:cNvGrpSpPr/>
          <p:nvPr/>
        </p:nvGrpSpPr>
        <p:grpSpPr>
          <a:xfrm>
            <a:off x="9039020" y="6357217"/>
            <a:ext cx="6277688" cy="1372469"/>
            <a:chOff x="0" y="0"/>
            <a:chExt cx="9504788" cy="2077999"/>
          </a:xfrm>
        </p:grpSpPr>
        <p:sp>
          <p:nvSpPr>
            <p:cNvPr id="23" name="Freeform 23"/>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8B27C"/>
              </a:solidFill>
              <a:prstDash val="solid"/>
              <a:round/>
            </a:ln>
          </p:spPr>
        </p:sp>
        <p:sp>
          <p:nvSpPr>
            <p:cNvPr id="24" name="TextBox 24"/>
            <p:cNvSpPr txBox="1"/>
            <p:nvPr/>
          </p:nvSpPr>
          <p:spPr>
            <a:xfrm>
              <a:off x="0" y="-38100"/>
              <a:ext cx="9504788" cy="211609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5" name="TextBox 25"/>
          <p:cNvSpPr txBox="1"/>
          <p:nvPr/>
        </p:nvSpPr>
        <p:spPr>
          <a:xfrm>
            <a:off x="9465514" y="6700705"/>
            <a:ext cx="5668164" cy="1090046"/>
          </a:xfrm>
          <a:prstGeom prst="rect">
            <a:avLst/>
          </a:prstGeom>
        </p:spPr>
        <p:txBody>
          <a:bodyPr lIns="0" tIns="0" rIns="0" bIns="0" rtlCol="0" anchor="t">
            <a:spAutoFit/>
          </a:bodyPr>
          <a:lstStyle/>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Captures urban–rural distribution and other constituency-level attributes.</a:t>
            </a:r>
          </a:p>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Supports deeper insights into voter behavior and turnout trends.</a:t>
            </a:r>
          </a:p>
          <a:p>
            <a:pPr marL="0" lvl="0" indent="0" algn="l">
              <a:lnSpc>
                <a:spcPts val="1734"/>
              </a:lnSpc>
              <a:spcBef>
                <a:spcPct val="0"/>
              </a:spcBef>
            </a:pPr>
            <a:endParaRPr lang="en-US" sz="1355">
              <a:solidFill>
                <a:srgbClr val="343432"/>
              </a:solidFill>
              <a:latin typeface="Montserrat"/>
              <a:ea typeface="Montserrat"/>
              <a:cs typeface="Montserrat"/>
              <a:sym typeface="Montserrat"/>
            </a:endParaRPr>
          </a:p>
        </p:txBody>
      </p:sp>
      <p:sp>
        <p:nvSpPr>
          <p:cNvPr id="26" name="TextBox 26"/>
          <p:cNvSpPr txBox="1"/>
          <p:nvPr/>
        </p:nvSpPr>
        <p:spPr>
          <a:xfrm>
            <a:off x="10892728" y="6422672"/>
            <a:ext cx="3186320" cy="258984"/>
          </a:xfrm>
          <a:prstGeom prst="rect">
            <a:avLst/>
          </a:prstGeom>
        </p:spPr>
        <p:txBody>
          <a:bodyPr lIns="0" tIns="0" rIns="0" bIns="0" rtlCol="0" anchor="t">
            <a:spAutoFit/>
          </a:bodyPr>
          <a:lstStyle/>
          <a:p>
            <a:pPr marL="0" lvl="0" indent="0" algn="l">
              <a:lnSpc>
                <a:spcPts val="2138"/>
              </a:lnSpc>
              <a:spcBef>
                <a:spcPct val="0"/>
              </a:spcBef>
            </a:pPr>
            <a:r>
              <a:rPr lang="en-US" sz="1670" b="1">
                <a:solidFill>
                  <a:srgbClr val="343432"/>
                </a:solidFill>
                <a:latin typeface="Montserrat Bold"/>
                <a:ea typeface="Montserrat Bold"/>
                <a:cs typeface="Montserrat Bold"/>
                <a:sym typeface="Montserrat Bold"/>
              </a:rPr>
              <a:t> Demographic Coverage</a:t>
            </a:r>
          </a:p>
        </p:txBody>
      </p:sp>
      <p:grpSp>
        <p:nvGrpSpPr>
          <p:cNvPr id="27" name="Group 27"/>
          <p:cNvGrpSpPr/>
          <p:nvPr/>
        </p:nvGrpSpPr>
        <p:grpSpPr>
          <a:xfrm>
            <a:off x="9039020" y="8108300"/>
            <a:ext cx="6277688" cy="1372469"/>
            <a:chOff x="0" y="0"/>
            <a:chExt cx="9504788" cy="2077999"/>
          </a:xfrm>
        </p:grpSpPr>
        <p:sp>
          <p:nvSpPr>
            <p:cNvPr id="28" name="Freeform 28"/>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FFFFFF"/>
            </a:solidFill>
            <a:ln w="66675" cap="rnd">
              <a:solidFill>
                <a:srgbClr val="FF8379"/>
              </a:solidFill>
              <a:prstDash val="solid"/>
              <a:round/>
            </a:ln>
          </p:spPr>
        </p:sp>
        <p:sp>
          <p:nvSpPr>
            <p:cNvPr id="29" name="TextBox 29"/>
            <p:cNvSpPr txBox="1"/>
            <p:nvPr/>
          </p:nvSpPr>
          <p:spPr>
            <a:xfrm>
              <a:off x="0" y="-38100"/>
              <a:ext cx="9504788" cy="211609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0" name="TextBox 30"/>
          <p:cNvSpPr txBox="1"/>
          <p:nvPr/>
        </p:nvSpPr>
        <p:spPr>
          <a:xfrm>
            <a:off x="9125032" y="8502450"/>
            <a:ext cx="6105662" cy="871188"/>
          </a:xfrm>
          <a:prstGeom prst="rect">
            <a:avLst/>
          </a:prstGeom>
        </p:spPr>
        <p:txBody>
          <a:bodyPr lIns="0" tIns="0" rIns="0" bIns="0" rtlCol="0" anchor="t">
            <a:spAutoFit/>
          </a:bodyPr>
          <a:lstStyle/>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Serves as a dimension table in the Power BI star schema.</a:t>
            </a:r>
          </a:p>
          <a:p>
            <a:pPr marL="292600" lvl="1" indent="-146300" algn="l">
              <a:lnSpc>
                <a:spcPts val="1734"/>
              </a:lnSpc>
              <a:buFont typeface="Arial"/>
              <a:buChar char="•"/>
            </a:pPr>
            <a:r>
              <a:rPr lang="en-US" sz="1355">
                <a:solidFill>
                  <a:srgbClr val="343432"/>
                </a:solidFill>
                <a:latin typeface="Montserrat"/>
                <a:ea typeface="Montserrat"/>
                <a:cs typeface="Montserrat"/>
                <a:sym typeface="Montserrat"/>
              </a:rPr>
              <a:t>Forms the backbone for linking votes, candidates, and parties to their respective constituencies.</a:t>
            </a:r>
          </a:p>
          <a:p>
            <a:pPr marL="0" lvl="0" indent="0" algn="l">
              <a:lnSpc>
                <a:spcPts val="1734"/>
              </a:lnSpc>
              <a:spcBef>
                <a:spcPct val="0"/>
              </a:spcBef>
            </a:pPr>
            <a:endParaRPr lang="en-US" sz="1355">
              <a:solidFill>
                <a:srgbClr val="343432"/>
              </a:solidFill>
              <a:latin typeface="Montserrat"/>
              <a:ea typeface="Montserrat"/>
              <a:cs typeface="Montserrat"/>
              <a:sym typeface="Montserrat"/>
            </a:endParaRPr>
          </a:p>
        </p:txBody>
      </p:sp>
      <p:sp>
        <p:nvSpPr>
          <p:cNvPr id="31" name="TextBox 31"/>
          <p:cNvSpPr txBox="1"/>
          <p:nvPr/>
        </p:nvSpPr>
        <p:spPr>
          <a:xfrm>
            <a:off x="10907945" y="8162226"/>
            <a:ext cx="2783301" cy="258984"/>
          </a:xfrm>
          <a:prstGeom prst="rect">
            <a:avLst/>
          </a:prstGeom>
        </p:spPr>
        <p:txBody>
          <a:bodyPr lIns="0" tIns="0" rIns="0" bIns="0" rtlCol="0" anchor="t">
            <a:spAutoFit/>
          </a:bodyPr>
          <a:lstStyle/>
          <a:p>
            <a:pPr marL="0" lvl="0" indent="0" algn="l">
              <a:lnSpc>
                <a:spcPts val="2138"/>
              </a:lnSpc>
              <a:spcBef>
                <a:spcPct val="0"/>
              </a:spcBef>
            </a:pPr>
            <a:r>
              <a:rPr lang="en-US" sz="1670" b="1">
                <a:solidFill>
                  <a:srgbClr val="343432"/>
                </a:solidFill>
                <a:latin typeface="Montserrat Bold"/>
                <a:ea typeface="Montserrat Bold"/>
                <a:cs typeface="Montserrat Bold"/>
                <a:sym typeface="Montserrat Bold"/>
              </a:rPr>
              <a:t>Analytical Relevance</a:t>
            </a:r>
          </a:p>
        </p:txBody>
      </p:sp>
      <p:grpSp>
        <p:nvGrpSpPr>
          <p:cNvPr id="32" name="Group 32"/>
          <p:cNvGrpSpPr/>
          <p:nvPr/>
        </p:nvGrpSpPr>
        <p:grpSpPr>
          <a:xfrm>
            <a:off x="17090834" y="9139909"/>
            <a:ext cx="635238" cy="63523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05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1028700" y="1662045"/>
            <a:ext cx="11218533" cy="1438275"/>
          </a:xfrm>
          <a:prstGeom prst="rect">
            <a:avLst/>
          </a:prstGeom>
        </p:spPr>
        <p:txBody>
          <a:bodyPr lIns="0" tIns="0" rIns="0" bIns="0" rtlCol="0" anchor="t">
            <a:spAutoFit/>
          </a:bodyPr>
          <a:lstStyle/>
          <a:p>
            <a:pPr algn="l">
              <a:lnSpc>
                <a:spcPts val="11360"/>
              </a:lnSpc>
            </a:pPr>
            <a:r>
              <a:rPr lang="en-US" sz="9466" b="1">
                <a:solidFill>
                  <a:srgbClr val="000000"/>
                </a:solidFill>
                <a:latin typeface="Open Sauce Bold"/>
                <a:ea typeface="Open Sauce Bold"/>
                <a:cs typeface="Open Sauce Bold"/>
                <a:sym typeface="Open Sauce Bold"/>
              </a:rPr>
              <a:t>DATA CLEANING</a:t>
            </a:r>
          </a:p>
        </p:txBody>
      </p:sp>
      <p:sp>
        <p:nvSpPr>
          <p:cNvPr id="3" name="TextBox 3"/>
          <p:cNvSpPr txBox="1"/>
          <p:nvPr/>
        </p:nvSpPr>
        <p:spPr>
          <a:xfrm>
            <a:off x="1028700" y="4099801"/>
            <a:ext cx="10279452" cy="2114550"/>
          </a:xfrm>
          <a:prstGeom prst="rect">
            <a:avLst/>
          </a:prstGeom>
        </p:spPr>
        <p:txBody>
          <a:bodyPr lIns="0" tIns="0" rIns="0" bIns="0" rtlCol="0" anchor="t">
            <a:spAutoFit/>
          </a:bodyPr>
          <a:lstStyle/>
          <a:p>
            <a:pPr algn="l">
              <a:lnSpc>
                <a:spcPts val="3300"/>
              </a:lnSpc>
            </a:pPr>
            <a:r>
              <a:rPr lang="en-US" sz="3000">
                <a:solidFill>
                  <a:srgbClr val="000000"/>
                </a:solidFill>
                <a:latin typeface="Open Sauce"/>
                <a:ea typeface="Open Sauce"/>
                <a:cs typeface="Open Sauce"/>
                <a:sym typeface="Open Sauce"/>
              </a:rPr>
              <a:t>Data cleaning ensures the constituency dataset is accurate, consistent, and standardized by removing duplicates, handling missing values, and validating mappings before integration into Power BI.</a:t>
            </a:r>
          </a:p>
          <a:p>
            <a:pPr algn="l">
              <a:lnSpc>
                <a:spcPts val="3300"/>
              </a:lnSpc>
            </a:pPr>
            <a:endParaRPr lang="en-US" sz="3000">
              <a:solidFill>
                <a:srgbClr val="000000"/>
              </a:solidFill>
              <a:latin typeface="Open Sauce"/>
              <a:ea typeface="Open Sauce"/>
              <a:cs typeface="Open Sauce"/>
              <a:sym typeface="Open Sauce"/>
            </a:endParaRPr>
          </a:p>
        </p:txBody>
      </p:sp>
      <p:grpSp>
        <p:nvGrpSpPr>
          <p:cNvPr id="4" name="Group 4"/>
          <p:cNvGrpSpPr/>
          <p:nvPr/>
        </p:nvGrpSpPr>
        <p:grpSpPr>
          <a:xfrm rot="-851630">
            <a:off x="9050060" y="8919279"/>
            <a:ext cx="14386724" cy="2577142"/>
            <a:chOff x="0" y="0"/>
            <a:chExt cx="3789096" cy="678753"/>
          </a:xfrm>
        </p:grpSpPr>
        <p:sp>
          <p:nvSpPr>
            <p:cNvPr id="5" name="Freeform 5"/>
            <p:cNvSpPr/>
            <p:nvPr/>
          </p:nvSpPr>
          <p:spPr>
            <a:xfrm>
              <a:off x="0" y="0"/>
              <a:ext cx="3789096" cy="678753"/>
            </a:xfrm>
            <a:custGeom>
              <a:avLst/>
              <a:gdLst/>
              <a:ahLst/>
              <a:cxnLst/>
              <a:rect l="l" t="t" r="r" b="b"/>
              <a:pathLst>
                <a:path w="3789096" h="678753">
                  <a:moveTo>
                    <a:pt x="0" y="0"/>
                  </a:moveTo>
                  <a:lnTo>
                    <a:pt x="3789096" y="0"/>
                  </a:lnTo>
                  <a:lnTo>
                    <a:pt x="3789096" y="678753"/>
                  </a:lnTo>
                  <a:lnTo>
                    <a:pt x="0" y="678753"/>
                  </a:lnTo>
                  <a:close/>
                </a:path>
              </a:pathLst>
            </a:custGeom>
            <a:solidFill>
              <a:srgbClr val="0038A8"/>
            </a:solidFill>
          </p:spPr>
        </p:sp>
        <p:sp>
          <p:nvSpPr>
            <p:cNvPr id="6" name="TextBox 6"/>
            <p:cNvSpPr txBox="1"/>
            <p:nvPr/>
          </p:nvSpPr>
          <p:spPr>
            <a:xfrm>
              <a:off x="0" y="-38100"/>
              <a:ext cx="3789096" cy="716853"/>
            </a:xfrm>
            <a:prstGeom prst="rect">
              <a:avLst/>
            </a:prstGeom>
          </p:spPr>
          <p:txBody>
            <a:bodyPr lIns="50800" tIns="50800" rIns="50800" bIns="50800" rtlCol="0" anchor="ctr"/>
            <a:lstStyle/>
            <a:p>
              <a:pPr algn="ctr">
                <a:lnSpc>
                  <a:spcPts val="2799"/>
                </a:lnSpc>
              </a:pPr>
              <a:endParaRPr/>
            </a:p>
          </p:txBody>
        </p:sp>
      </p:grpSp>
      <p:sp>
        <p:nvSpPr>
          <p:cNvPr id="7" name="Freeform 7"/>
          <p:cNvSpPr/>
          <p:nvPr/>
        </p:nvSpPr>
        <p:spPr>
          <a:xfrm>
            <a:off x="12743433" y="805971"/>
            <a:ext cx="6944889" cy="9181944"/>
          </a:xfrm>
          <a:custGeom>
            <a:avLst/>
            <a:gdLst/>
            <a:ahLst/>
            <a:cxnLst/>
            <a:rect l="l" t="t" r="r" b="b"/>
            <a:pathLst>
              <a:path w="6944889" h="9181944">
                <a:moveTo>
                  <a:pt x="0" y="0"/>
                </a:moveTo>
                <a:lnTo>
                  <a:pt x="6944889" y="0"/>
                </a:lnTo>
                <a:lnTo>
                  <a:pt x="6944889" y="9181944"/>
                </a:lnTo>
                <a:lnTo>
                  <a:pt x="0" y="9181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flipH="1">
            <a:off x="-2568298" y="9267825"/>
            <a:ext cx="12041607" cy="0"/>
          </a:xfrm>
          <a:prstGeom prst="line">
            <a:avLst/>
          </a:prstGeom>
          <a:ln w="19050" cap="flat">
            <a:solidFill>
              <a:srgbClr val="000000"/>
            </a:solidFill>
            <a:prstDash val="solid"/>
            <a:headEnd type="none" w="sm" len="sm"/>
            <a:tailEnd type="none" w="sm" len="sm"/>
          </a:ln>
        </p:spPr>
      </p:sp>
      <p:grpSp>
        <p:nvGrpSpPr>
          <p:cNvPr id="9" name="Group 9"/>
          <p:cNvGrpSpPr/>
          <p:nvPr/>
        </p:nvGrpSpPr>
        <p:grpSpPr>
          <a:xfrm rot="-10800000">
            <a:off x="9191520" y="9073857"/>
            <a:ext cx="368886" cy="36888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7090834" y="9139909"/>
            <a:ext cx="635238" cy="635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06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213906" y="835507"/>
            <a:ext cx="7668544" cy="5713065"/>
          </a:xfrm>
          <a:custGeom>
            <a:avLst/>
            <a:gdLst/>
            <a:ahLst/>
            <a:cxnLst/>
            <a:rect l="l" t="t" r="r" b="b"/>
            <a:pathLst>
              <a:path w="7668544" h="5713065">
                <a:moveTo>
                  <a:pt x="0" y="0"/>
                </a:moveTo>
                <a:lnTo>
                  <a:pt x="7668543" y="0"/>
                </a:lnTo>
                <a:lnTo>
                  <a:pt x="7668543" y="5713065"/>
                </a:lnTo>
                <a:lnTo>
                  <a:pt x="0" y="5713065"/>
                </a:lnTo>
                <a:lnTo>
                  <a:pt x="0" y="0"/>
                </a:lnTo>
                <a:close/>
              </a:path>
            </a:pathLst>
          </a:custGeom>
          <a:blipFill>
            <a:blip r:embed="rId2"/>
            <a:stretch>
              <a:fillRect/>
            </a:stretch>
          </a:blipFill>
        </p:spPr>
      </p:sp>
      <p:sp>
        <p:nvSpPr>
          <p:cNvPr id="3" name="Freeform 3"/>
          <p:cNvSpPr/>
          <p:nvPr/>
        </p:nvSpPr>
        <p:spPr>
          <a:xfrm>
            <a:off x="8685444" y="5143500"/>
            <a:ext cx="9296976" cy="5520080"/>
          </a:xfrm>
          <a:custGeom>
            <a:avLst/>
            <a:gdLst/>
            <a:ahLst/>
            <a:cxnLst/>
            <a:rect l="l" t="t" r="r" b="b"/>
            <a:pathLst>
              <a:path w="9296976" h="5520080">
                <a:moveTo>
                  <a:pt x="0" y="0"/>
                </a:moveTo>
                <a:lnTo>
                  <a:pt x="9296976" y="0"/>
                </a:lnTo>
                <a:lnTo>
                  <a:pt x="9296976" y="5520080"/>
                </a:lnTo>
                <a:lnTo>
                  <a:pt x="0" y="5520080"/>
                </a:lnTo>
                <a:lnTo>
                  <a:pt x="0" y="0"/>
                </a:lnTo>
                <a:close/>
              </a:path>
            </a:pathLst>
          </a:custGeom>
          <a:blipFill>
            <a:blip r:embed="rId3"/>
            <a:stretch>
              <a:fillRect/>
            </a:stretch>
          </a:blipFill>
        </p:spPr>
      </p:sp>
      <p:grpSp>
        <p:nvGrpSpPr>
          <p:cNvPr id="4" name="Group 4"/>
          <p:cNvGrpSpPr/>
          <p:nvPr/>
        </p:nvGrpSpPr>
        <p:grpSpPr>
          <a:xfrm>
            <a:off x="7882449" y="1023797"/>
            <a:ext cx="10405551" cy="3931413"/>
            <a:chOff x="0" y="0"/>
            <a:chExt cx="15754614" cy="5952390"/>
          </a:xfrm>
        </p:grpSpPr>
        <p:sp>
          <p:nvSpPr>
            <p:cNvPr id="5" name="Freeform 5"/>
            <p:cNvSpPr/>
            <p:nvPr/>
          </p:nvSpPr>
          <p:spPr>
            <a:xfrm>
              <a:off x="0" y="0"/>
              <a:ext cx="15754614" cy="5952390"/>
            </a:xfrm>
            <a:custGeom>
              <a:avLst/>
              <a:gdLst/>
              <a:ahLst/>
              <a:cxnLst/>
              <a:rect l="l" t="t" r="r" b="b"/>
              <a:pathLst>
                <a:path w="15754614" h="5952390">
                  <a:moveTo>
                    <a:pt x="23809" y="0"/>
                  </a:moveTo>
                  <a:lnTo>
                    <a:pt x="15730806" y="0"/>
                  </a:lnTo>
                  <a:cubicBezTo>
                    <a:pt x="15743954" y="0"/>
                    <a:pt x="15754614" y="10659"/>
                    <a:pt x="15754614" y="23809"/>
                  </a:cubicBezTo>
                  <a:lnTo>
                    <a:pt x="15754614" y="5928581"/>
                  </a:lnTo>
                  <a:cubicBezTo>
                    <a:pt x="15754614" y="5941730"/>
                    <a:pt x="15743954" y="5952390"/>
                    <a:pt x="15730806" y="5952390"/>
                  </a:cubicBezTo>
                  <a:lnTo>
                    <a:pt x="23809" y="5952390"/>
                  </a:lnTo>
                  <a:cubicBezTo>
                    <a:pt x="10659" y="5952390"/>
                    <a:pt x="0" y="5941730"/>
                    <a:pt x="0" y="5928581"/>
                  </a:cubicBezTo>
                  <a:lnTo>
                    <a:pt x="0" y="23809"/>
                  </a:lnTo>
                  <a:cubicBezTo>
                    <a:pt x="0" y="10659"/>
                    <a:pt x="10659" y="0"/>
                    <a:pt x="23809" y="0"/>
                  </a:cubicBezTo>
                  <a:close/>
                </a:path>
              </a:pathLst>
            </a:custGeom>
            <a:solidFill>
              <a:srgbClr val="F9D252"/>
            </a:solidFill>
            <a:ln w="66675" cap="rnd">
              <a:solidFill>
                <a:srgbClr val="9397D8"/>
              </a:solidFill>
              <a:prstDash val="solid"/>
              <a:round/>
            </a:ln>
          </p:spPr>
        </p:sp>
        <p:sp>
          <p:nvSpPr>
            <p:cNvPr id="6" name="TextBox 6"/>
            <p:cNvSpPr txBox="1"/>
            <p:nvPr/>
          </p:nvSpPr>
          <p:spPr>
            <a:xfrm>
              <a:off x="0" y="-38100"/>
              <a:ext cx="15754614" cy="5990490"/>
            </a:xfrm>
            <a:prstGeom prst="rect">
              <a:avLst/>
            </a:prstGeom>
          </p:spPr>
          <p:txBody>
            <a:bodyPr lIns="50800" tIns="50800" rIns="50800" bIns="50800" rtlCol="0" anchor="ctr"/>
            <a:lstStyle/>
            <a:p>
              <a:pPr marL="410209" lvl="1" indent="-205105" algn="ctr">
                <a:lnSpc>
                  <a:spcPts val="2659"/>
                </a:lnSpc>
                <a:buFont typeface="Arial"/>
                <a:buChar char="•"/>
              </a:pPr>
              <a:r>
                <a:rPr lang="en-US" sz="1899">
                  <a:solidFill>
                    <a:srgbClr val="000000"/>
                  </a:solidFill>
                  <a:latin typeface="Montserrat"/>
                  <a:ea typeface="Montserrat"/>
                  <a:cs typeface="Montserrat"/>
                  <a:sym typeface="Montserrat"/>
                </a:rPr>
                <a:t>Imported &amp; inspected raw CSV (Loksabha 1962–2019) in Power Query Editor</a:t>
              </a:r>
            </a:p>
            <a:p>
              <a:pPr marL="410209" lvl="1" indent="-205105" algn="ctr">
                <a:lnSpc>
                  <a:spcPts val="2659"/>
                </a:lnSpc>
                <a:buFont typeface="Arial"/>
                <a:buChar char="•"/>
              </a:pPr>
              <a:r>
                <a:rPr lang="en-US" sz="1899">
                  <a:solidFill>
                    <a:srgbClr val="000000"/>
                  </a:solidFill>
                  <a:latin typeface="Montserrat"/>
                  <a:ea typeface="Montserrat"/>
                  <a:cs typeface="Montserrat"/>
                  <a:sym typeface="Montserrat"/>
                </a:rPr>
                <a:t>Standardized text using Trim, Clean, and Capitalize Each Word</a:t>
              </a:r>
            </a:p>
            <a:p>
              <a:pPr marL="410209" lvl="1" indent="-205105" algn="ctr">
                <a:lnSpc>
                  <a:spcPts val="2659"/>
                </a:lnSpc>
                <a:buFont typeface="Arial"/>
                <a:buChar char="•"/>
              </a:pPr>
              <a:r>
                <a:rPr lang="en-US" sz="1899">
                  <a:solidFill>
                    <a:srgbClr val="000000"/>
                  </a:solidFill>
                  <a:latin typeface="Montserrat"/>
                  <a:ea typeface="Montserrat"/>
                  <a:cs typeface="Montserrat"/>
                  <a:sym typeface="Montserrat"/>
                </a:rPr>
                <a:t>Unified naming for parties and constituencies (e.g., “BJP”, “Bharatiya Janata Party” → “Bharatiya Janata Party”)</a:t>
              </a:r>
            </a:p>
            <a:p>
              <a:pPr marL="410209" lvl="1" indent="-205105" algn="ctr">
                <a:lnSpc>
                  <a:spcPts val="2659"/>
                </a:lnSpc>
                <a:buFont typeface="Arial"/>
                <a:buChar char="•"/>
              </a:pPr>
              <a:r>
                <a:rPr lang="en-US" sz="1899">
                  <a:solidFill>
                    <a:srgbClr val="000000"/>
                  </a:solidFill>
                  <a:latin typeface="Montserrat"/>
                  <a:ea typeface="Montserrat"/>
                  <a:cs typeface="Montserrat"/>
                  <a:sym typeface="Montserrat"/>
                </a:rPr>
                <a:t>Set correct data types for all columns (Year → Number, Votes → Whole Number, etc.)</a:t>
              </a:r>
            </a:p>
            <a:p>
              <a:pPr marL="410209" lvl="1" indent="-205105" algn="ctr">
                <a:lnSpc>
                  <a:spcPts val="2659"/>
                </a:lnSpc>
                <a:buFont typeface="Arial"/>
                <a:buChar char="•"/>
              </a:pPr>
              <a:r>
                <a:rPr lang="en-US" sz="1899" b="1">
                  <a:solidFill>
                    <a:srgbClr val="000000"/>
                  </a:solidFill>
                  <a:latin typeface="Montserrat Bold"/>
                  <a:ea typeface="Montserrat Bold"/>
                  <a:cs typeface="Montserrat Bold"/>
                  <a:sym typeface="Montserrat Bold"/>
                </a:rPr>
                <a:t>Created derived columns </a:t>
              </a:r>
              <a:r>
                <a:rPr lang="en-US" sz="1899">
                  <a:solidFill>
                    <a:srgbClr val="000000"/>
                  </a:solidFill>
                  <a:latin typeface="Montserrat"/>
                  <a:ea typeface="Montserrat"/>
                  <a:cs typeface="Montserrat"/>
                  <a:sym typeface="Montserrat"/>
                </a:rPr>
                <a:t>such as Vote Share (%) and Result (Winner/Loser)</a:t>
              </a:r>
            </a:p>
            <a:p>
              <a:pPr marL="410209" lvl="1" indent="-205105" algn="ctr">
                <a:lnSpc>
                  <a:spcPts val="2659"/>
                </a:lnSpc>
                <a:spcBef>
                  <a:spcPct val="0"/>
                </a:spcBef>
                <a:buFont typeface="Arial"/>
                <a:buChar char="•"/>
              </a:pPr>
              <a:r>
                <a:rPr lang="en-US" sz="1899">
                  <a:solidFill>
                    <a:srgbClr val="000000"/>
                  </a:solidFill>
                  <a:latin typeface="Montserrat"/>
                  <a:ea typeface="Montserrat"/>
                  <a:cs typeface="Montserrat"/>
                  <a:sym typeface="Montserrat"/>
                </a:rPr>
                <a:t>Validated final data model  consistent, complete, and ready for dashboard integration.</a:t>
              </a:r>
            </a:p>
          </p:txBody>
        </p:sp>
      </p:grpSp>
      <p:sp>
        <p:nvSpPr>
          <p:cNvPr id="7" name="TextBox 7"/>
          <p:cNvSpPr txBox="1"/>
          <p:nvPr/>
        </p:nvSpPr>
        <p:spPr>
          <a:xfrm>
            <a:off x="442296" y="235432"/>
            <a:ext cx="18288000" cy="600075"/>
          </a:xfrm>
          <a:prstGeom prst="rect">
            <a:avLst/>
          </a:prstGeom>
        </p:spPr>
        <p:txBody>
          <a:bodyPr lIns="0" tIns="0" rIns="0" bIns="0" rtlCol="0" anchor="t">
            <a:spAutoFit/>
          </a:bodyPr>
          <a:lstStyle/>
          <a:p>
            <a:pPr algn="l">
              <a:lnSpc>
                <a:spcPts val="4799"/>
              </a:lnSpc>
            </a:pPr>
            <a:r>
              <a:rPr lang="en-US" sz="3999" b="1">
                <a:solidFill>
                  <a:srgbClr val="000000"/>
                </a:solidFill>
                <a:latin typeface="Open Sauce Bold"/>
                <a:ea typeface="Open Sauce Bold"/>
                <a:cs typeface="Open Sauce Bold"/>
                <a:sym typeface="Open Sauce Bold"/>
              </a:rPr>
              <a:t>DATA CLEANING &amp; TRANSFORMATION IN POWER BI (POWER QUERY)</a:t>
            </a:r>
          </a:p>
        </p:txBody>
      </p:sp>
      <p:grpSp>
        <p:nvGrpSpPr>
          <p:cNvPr id="8" name="Group 8"/>
          <p:cNvGrpSpPr/>
          <p:nvPr/>
        </p:nvGrpSpPr>
        <p:grpSpPr>
          <a:xfrm>
            <a:off x="213906" y="6686436"/>
            <a:ext cx="8204139" cy="3600564"/>
            <a:chOff x="0" y="0"/>
            <a:chExt cx="12421548" cy="5451466"/>
          </a:xfrm>
        </p:grpSpPr>
        <p:sp>
          <p:nvSpPr>
            <p:cNvPr id="9" name="Freeform 9"/>
            <p:cNvSpPr/>
            <p:nvPr/>
          </p:nvSpPr>
          <p:spPr>
            <a:xfrm>
              <a:off x="0" y="0"/>
              <a:ext cx="12421547" cy="5451466"/>
            </a:xfrm>
            <a:custGeom>
              <a:avLst/>
              <a:gdLst/>
              <a:ahLst/>
              <a:cxnLst/>
              <a:rect l="l" t="t" r="r" b="b"/>
              <a:pathLst>
                <a:path w="12421547" h="5451466">
                  <a:moveTo>
                    <a:pt x="30197" y="0"/>
                  </a:moveTo>
                  <a:lnTo>
                    <a:pt x="12391350" y="0"/>
                  </a:lnTo>
                  <a:cubicBezTo>
                    <a:pt x="12408028" y="0"/>
                    <a:pt x="12421547" y="13520"/>
                    <a:pt x="12421547" y="30197"/>
                  </a:cubicBezTo>
                  <a:lnTo>
                    <a:pt x="12421547" y="5421269"/>
                  </a:lnTo>
                  <a:cubicBezTo>
                    <a:pt x="12421547" y="5429278"/>
                    <a:pt x="12418366" y="5436958"/>
                    <a:pt x="12412703" y="5442621"/>
                  </a:cubicBezTo>
                  <a:cubicBezTo>
                    <a:pt x="12407040" y="5448284"/>
                    <a:pt x="12399359" y="5451466"/>
                    <a:pt x="12391350" y="5451466"/>
                  </a:cubicBezTo>
                  <a:lnTo>
                    <a:pt x="30197" y="5451466"/>
                  </a:lnTo>
                  <a:cubicBezTo>
                    <a:pt x="13520" y="5451466"/>
                    <a:pt x="0" y="5437946"/>
                    <a:pt x="0" y="5421269"/>
                  </a:cubicBezTo>
                  <a:lnTo>
                    <a:pt x="0" y="30197"/>
                  </a:lnTo>
                  <a:cubicBezTo>
                    <a:pt x="0" y="13520"/>
                    <a:pt x="13520" y="0"/>
                    <a:pt x="30197" y="0"/>
                  </a:cubicBezTo>
                  <a:close/>
                </a:path>
              </a:pathLst>
            </a:custGeom>
            <a:solidFill>
              <a:srgbClr val="F9D252"/>
            </a:solidFill>
            <a:ln w="66675" cap="rnd">
              <a:solidFill>
                <a:srgbClr val="9397D8"/>
              </a:solidFill>
              <a:prstDash val="solid"/>
              <a:round/>
            </a:ln>
          </p:spPr>
        </p:sp>
        <p:sp>
          <p:nvSpPr>
            <p:cNvPr id="10" name="TextBox 10"/>
            <p:cNvSpPr txBox="1"/>
            <p:nvPr/>
          </p:nvSpPr>
          <p:spPr>
            <a:xfrm>
              <a:off x="0" y="-38100"/>
              <a:ext cx="12421548" cy="5489566"/>
            </a:xfrm>
            <a:prstGeom prst="rect">
              <a:avLst/>
            </a:prstGeom>
          </p:spPr>
          <p:txBody>
            <a:bodyPr lIns="50800" tIns="50800" rIns="50800" bIns="50800" rtlCol="0" anchor="ctr"/>
            <a:lstStyle/>
            <a:p>
              <a:pPr marL="453390" lvl="1" indent="-226695" algn="ctr">
                <a:lnSpc>
                  <a:spcPts val="2940"/>
                </a:lnSpc>
                <a:buFont typeface="Arial"/>
                <a:buChar char="•"/>
              </a:pPr>
              <a:r>
                <a:rPr lang="en-US" sz="2100">
                  <a:solidFill>
                    <a:srgbClr val="000000"/>
                  </a:solidFill>
                  <a:latin typeface="Montserrat"/>
                  <a:ea typeface="Montserrat"/>
                  <a:cs typeface="Montserrat"/>
                  <a:sym typeface="Montserrat"/>
                </a:rPr>
                <a:t>Set correct data types for all columns (Year → Number, Votes → Whole Number, etc.)</a:t>
              </a:r>
            </a:p>
            <a:p>
              <a:pPr marL="453390" lvl="1" indent="-226695" algn="ctr">
                <a:lnSpc>
                  <a:spcPts val="2940"/>
                </a:lnSpc>
                <a:buFont typeface="Arial"/>
                <a:buChar char="•"/>
              </a:pPr>
              <a:r>
                <a:rPr lang="en-US" sz="2100">
                  <a:solidFill>
                    <a:srgbClr val="000000"/>
                  </a:solidFill>
                  <a:latin typeface="Montserrat"/>
                  <a:ea typeface="Montserrat"/>
                  <a:cs typeface="Montserrat"/>
                  <a:sym typeface="Montserrat"/>
                </a:rPr>
                <a:t>Created derived columns such as Vote Share (%) and Result (Winner/Loser)</a:t>
              </a:r>
            </a:p>
            <a:p>
              <a:pPr marL="453390" lvl="1" indent="-226695" algn="ctr">
                <a:lnSpc>
                  <a:spcPts val="2940"/>
                </a:lnSpc>
                <a:buFont typeface="Arial"/>
                <a:buChar char="•"/>
              </a:pPr>
              <a:r>
                <a:rPr lang="en-US" sz="2100">
                  <a:solidFill>
                    <a:srgbClr val="000000"/>
                  </a:solidFill>
                  <a:latin typeface="Montserrat"/>
                  <a:ea typeface="Montserrat"/>
                  <a:cs typeface="Montserrat"/>
                  <a:sym typeface="Montserrat"/>
                </a:rPr>
                <a:t>Validated final data model  consistent, complete, and ready for dashboard integration.</a:t>
              </a:r>
            </a:p>
            <a:p>
              <a:pPr marL="453390" lvl="1" indent="-226695" algn="ctr">
                <a:lnSpc>
                  <a:spcPts val="2940"/>
                </a:lnSpc>
                <a:buFont typeface="Arial"/>
                <a:buChar char="•"/>
              </a:pPr>
              <a:r>
                <a:rPr lang="en-US" sz="2100">
                  <a:solidFill>
                    <a:srgbClr val="000000"/>
                  </a:solidFill>
                  <a:latin typeface="Montserrat"/>
                  <a:ea typeface="Montserrat"/>
                  <a:cs typeface="Montserrat"/>
                  <a:sym typeface="Montserrat"/>
                </a:rPr>
                <a:t>Renamed columns for clarity (e.g., Cand_name → Candidate Name)</a:t>
              </a:r>
            </a:p>
            <a:p>
              <a:pPr marL="453390" lvl="1" indent="-226695" algn="ctr">
                <a:lnSpc>
                  <a:spcPts val="2940"/>
                </a:lnSpc>
                <a:buFont typeface="Arial"/>
                <a:buChar char="•"/>
              </a:pPr>
              <a:r>
                <a:rPr lang="en-US" sz="2100">
                  <a:solidFill>
                    <a:srgbClr val="000000"/>
                  </a:solidFill>
                  <a:latin typeface="Montserrat"/>
                  <a:ea typeface="Montserrat"/>
                  <a:cs typeface="Montserrat"/>
                  <a:sym typeface="Montserrat"/>
                </a:rPr>
                <a:t>Removed duplicates &amp; null entries to ensure accuracy.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90131" y="182731"/>
            <a:ext cx="18766356" cy="1257300"/>
          </a:xfrm>
          <a:prstGeom prst="rect">
            <a:avLst/>
          </a:prstGeom>
        </p:spPr>
        <p:txBody>
          <a:bodyPr lIns="0" tIns="0" rIns="0" bIns="0" rtlCol="0" anchor="t">
            <a:spAutoFit/>
          </a:bodyPr>
          <a:lstStyle/>
          <a:p>
            <a:pPr algn="l">
              <a:lnSpc>
                <a:spcPts val="9839"/>
              </a:lnSpc>
            </a:pPr>
            <a:r>
              <a:rPr lang="en-US" sz="8199" b="1">
                <a:solidFill>
                  <a:srgbClr val="000000"/>
                </a:solidFill>
                <a:latin typeface="Open Sauce Bold"/>
                <a:ea typeface="Open Sauce Bold"/>
                <a:cs typeface="Open Sauce Bold"/>
                <a:sym typeface="Open Sauce Bold"/>
              </a:rPr>
              <a:t>DATA INTEGRATION THROUGH API</a:t>
            </a:r>
          </a:p>
        </p:txBody>
      </p:sp>
      <p:sp>
        <p:nvSpPr>
          <p:cNvPr id="3" name="TextBox 3"/>
          <p:cNvSpPr txBox="1"/>
          <p:nvPr/>
        </p:nvSpPr>
        <p:spPr>
          <a:xfrm>
            <a:off x="90131" y="1771650"/>
            <a:ext cx="12680846" cy="2533650"/>
          </a:xfrm>
          <a:prstGeom prst="rect">
            <a:avLst/>
          </a:prstGeom>
        </p:spPr>
        <p:txBody>
          <a:bodyPr lIns="0" tIns="0" rIns="0" bIns="0" rtlCol="0" anchor="t">
            <a:spAutoFit/>
          </a:bodyPr>
          <a:lstStyle/>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API = Application Programming Interface</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Acts as a bridge between data source and application</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Enables real-time, structured, and automated access to datasets</a:t>
            </a:r>
          </a:p>
          <a:p>
            <a:pPr marL="647700" lvl="1" indent="-323850" algn="l">
              <a:lnSpc>
                <a:spcPts val="3300"/>
              </a:lnSpc>
              <a:buFont typeface="Arial"/>
              <a:buChar char="•"/>
            </a:pPr>
            <a:r>
              <a:rPr lang="en-US" sz="3000">
                <a:solidFill>
                  <a:srgbClr val="000000"/>
                </a:solidFill>
                <a:latin typeface="Open Sauce"/>
                <a:ea typeface="Open Sauce"/>
                <a:cs typeface="Open Sauce"/>
                <a:sym typeface="Open Sauce"/>
              </a:rPr>
              <a:t>Industry value: APIs reduce manual data handling and ensure consistency.</a:t>
            </a:r>
          </a:p>
          <a:p>
            <a:pPr algn="l">
              <a:lnSpc>
                <a:spcPts val="3300"/>
              </a:lnSpc>
            </a:pPr>
            <a:endParaRPr lang="en-US" sz="3000">
              <a:solidFill>
                <a:srgbClr val="000000"/>
              </a:solidFill>
              <a:latin typeface="Open Sauce"/>
              <a:ea typeface="Open Sauce"/>
              <a:cs typeface="Open Sauce"/>
              <a:sym typeface="Open Sauce"/>
            </a:endParaRPr>
          </a:p>
        </p:txBody>
      </p:sp>
      <p:grpSp>
        <p:nvGrpSpPr>
          <p:cNvPr id="4" name="Group 4"/>
          <p:cNvGrpSpPr/>
          <p:nvPr/>
        </p:nvGrpSpPr>
        <p:grpSpPr>
          <a:xfrm rot="-851630">
            <a:off x="9050060" y="8919279"/>
            <a:ext cx="14386724" cy="2577142"/>
            <a:chOff x="0" y="0"/>
            <a:chExt cx="3789096" cy="678753"/>
          </a:xfrm>
        </p:grpSpPr>
        <p:sp>
          <p:nvSpPr>
            <p:cNvPr id="5" name="Freeform 5"/>
            <p:cNvSpPr/>
            <p:nvPr/>
          </p:nvSpPr>
          <p:spPr>
            <a:xfrm>
              <a:off x="0" y="0"/>
              <a:ext cx="3789096" cy="678753"/>
            </a:xfrm>
            <a:custGeom>
              <a:avLst/>
              <a:gdLst/>
              <a:ahLst/>
              <a:cxnLst/>
              <a:rect l="l" t="t" r="r" b="b"/>
              <a:pathLst>
                <a:path w="3789096" h="678753">
                  <a:moveTo>
                    <a:pt x="0" y="0"/>
                  </a:moveTo>
                  <a:lnTo>
                    <a:pt x="3789096" y="0"/>
                  </a:lnTo>
                  <a:lnTo>
                    <a:pt x="3789096" y="678753"/>
                  </a:lnTo>
                  <a:lnTo>
                    <a:pt x="0" y="678753"/>
                  </a:lnTo>
                  <a:close/>
                </a:path>
              </a:pathLst>
            </a:custGeom>
            <a:solidFill>
              <a:srgbClr val="0038A8"/>
            </a:solidFill>
          </p:spPr>
        </p:sp>
        <p:sp>
          <p:nvSpPr>
            <p:cNvPr id="6" name="TextBox 6"/>
            <p:cNvSpPr txBox="1"/>
            <p:nvPr/>
          </p:nvSpPr>
          <p:spPr>
            <a:xfrm>
              <a:off x="0" y="-38100"/>
              <a:ext cx="3789096" cy="716853"/>
            </a:xfrm>
            <a:prstGeom prst="rect">
              <a:avLst/>
            </a:prstGeom>
          </p:spPr>
          <p:txBody>
            <a:bodyPr lIns="50800" tIns="50800" rIns="50800" bIns="50800" rtlCol="0" anchor="ctr"/>
            <a:lstStyle/>
            <a:p>
              <a:pPr algn="ctr">
                <a:lnSpc>
                  <a:spcPts val="2799"/>
                </a:lnSpc>
              </a:pPr>
              <a:endParaRPr/>
            </a:p>
          </p:txBody>
        </p:sp>
      </p:grpSp>
      <p:sp>
        <p:nvSpPr>
          <p:cNvPr id="7" name="Freeform 7"/>
          <p:cNvSpPr/>
          <p:nvPr/>
        </p:nvSpPr>
        <p:spPr>
          <a:xfrm>
            <a:off x="12770977" y="1623379"/>
            <a:ext cx="6944889" cy="9181944"/>
          </a:xfrm>
          <a:custGeom>
            <a:avLst/>
            <a:gdLst/>
            <a:ahLst/>
            <a:cxnLst/>
            <a:rect l="l" t="t" r="r" b="b"/>
            <a:pathLst>
              <a:path w="6944889" h="9181944">
                <a:moveTo>
                  <a:pt x="0" y="0"/>
                </a:moveTo>
                <a:lnTo>
                  <a:pt x="6944889" y="0"/>
                </a:lnTo>
                <a:lnTo>
                  <a:pt x="6944889" y="9181944"/>
                </a:lnTo>
                <a:lnTo>
                  <a:pt x="0" y="9181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flipH="1">
            <a:off x="-2568298" y="9267825"/>
            <a:ext cx="12041607" cy="0"/>
          </a:xfrm>
          <a:prstGeom prst="line">
            <a:avLst/>
          </a:prstGeom>
          <a:ln w="19050" cap="flat">
            <a:solidFill>
              <a:srgbClr val="000000"/>
            </a:solidFill>
            <a:prstDash val="solid"/>
            <a:headEnd type="none" w="sm" len="sm"/>
            <a:tailEnd type="none" w="sm" len="sm"/>
          </a:ln>
        </p:spPr>
      </p:sp>
      <p:grpSp>
        <p:nvGrpSpPr>
          <p:cNvPr id="9" name="Group 9"/>
          <p:cNvGrpSpPr/>
          <p:nvPr/>
        </p:nvGrpSpPr>
        <p:grpSpPr>
          <a:xfrm rot="-10800000">
            <a:off x="9191520" y="9073857"/>
            <a:ext cx="368886" cy="36888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443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7090834" y="9139909"/>
            <a:ext cx="635238" cy="635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252"/>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000000"/>
                  </a:solidFill>
                  <a:latin typeface="Open Sauce"/>
                  <a:ea typeface="Open Sauce"/>
                  <a:cs typeface="Open Sauce"/>
                  <a:sym typeface="Open Sauce"/>
                </a:rPr>
                <a:t>08</a:t>
              </a:r>
            </a:p>
          </p:txBody>
        </p:sp>
      </p:grpSp>
      <p:sp>
        <p:nvSpPr>
          <p:cNvPr id="15" name="TextBox 15"/>
          <p:cNvSpPr txBox="1"/>
          <p:nvPr/>
        </p:nvSpPr>
        <p:spPr>
          <a:xfrm>
            <a:off x="490826" y="3815434"/>
            <a:ext cx="12700903" cy="5324475"/>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Open Sauce Bold"/>
                <a:ea typeface="Open Sauce Bold"/>
                <a:cs typeface="Open Sauce Bold"/>
                <a:sym typeface="Open Sauce Bold"/>
              </a:rPr>
              <a:t>Source: [Datameet India Election Data API]</a:t>
            </a:r>
          </a:p>
          <a:p>
            <a:pPr algn="l">
              <a:lnSpc>
                <a:spcPts val="4200"/>
              </a:lnSpc>
              <a:spcBef>
                <a:spcPct val="0"/>
              </a:spcBef>
            </a:pPr>
            <a:r>
              <a:rPr lang="en-US" sz="3000" b="1">
                <a:solidFill>
                  <a:srgbClr val="000000"/>
                </a:solidFill>
                <a:latin typeface="Open Sauce Bold"/>
                <a:ea typeface="Open Sauce Bold"/>
                <a:cs typeface="Open Sauce Bold"/>
                <a:sym typeface="Open Sauce Bold"/>
              </a:rPr>
              <a:t>Taken from Github</a:t>
            </a:r>
          </a:p>
          <a:p>
            <a:pPr algn="l">
              <a:lnSpc>
                <a:spcPts val="4200"/>
              </a:lnSpc>
              <a:spcBef>
                <a:spcPct val="0"/>
              </a:spcBef>
            </a:pPr>
            <a:r>
              <a:rPr lang="en-US" sz="3000">
                <a:solidFill>
                  <a:srgbClr val="000000"/>
                </a:solidFill>
                <a:latin typeface="Open Sauce"/>
                <a:ea typeface="Open Sauce"/>
                <a:cs typeface="Open Sauce"/>
                <a:sym typeface="Open Sauce"/>
              </a:rPr>
              <a:t>Provides assembly election data across states and years</a:t>
            </a:r>
          </a:p>
          <a:p>
            <a:pPr algn="l">
              <a:lnSpc>
                <a:spcPts val="4200"/>
              </a:lnSpc>
              <a:spcBef>
                <a:spcPct val="0"/>
              </a:spcBef>
            </a:pPr>
            <a:r>
              <a:rPr lang="en-US" sz="3000">
                <a:solidFill>
                  <a:srgbClr val="000000"/>
                </a:solidFill>
                <a:latin typeface="Open Sauce"/>
                <a:ea typeface="Open Sauce"/>
                <a:cs typeface="Open Sauce"/>
                <a:sym typeface="Open Sauce"/>
              </a:rPr>
              <a:t>API Link: https://raw.githubusercontent.com/datameet/india-election-data/refs/heads/master/assembly-elections/assembly.csv</a:t>
            </a:r>
          </a:p>
          <a:p>
            <a:pPr algn="l">
              <a:lnSpc>
                <a:spcPts val="4200"/>
              </a:lnSpc>
              <a:spcBef>
                <a:spcPct val="0"/>
              </a:spcBef>
            </a:pPr>
            <a:r>
              <a:rPr lang="en-US" sz="3000">
                <a:solidFill>
                  <a:srgbClr val="000000"/>
                </a:solidFill>
                <a:latin typeface="Open Sauce"/>
                <a:ea typeface="Open Sauce"/>
                <a:cs typeface="Open Sauce"/>
                <a:sym typeface="Open Sauce"/>
              </a:rPr>
              <a:t>Data points include:</a:t>
            </a:r>
          </a:p>
          <a:p>
            <a:pPr marL="647700" lvl="1" indent="-323850" algn="l">
              <a:lnSpc>
                <a:spcPts val="4200"/>
              </a:lnSpc>
              <a:buFont typeface="Arial"/>
              <a:buChar char="•"/>
            </a:pPr>
            <a:r>
              <a:rPr lang="en-US" sz="3000">
                <a:solidFill>
                  <a:srgbClr val="000000"/>
                </a:solidFill>
                <a:latin typeface="Open Sauce"/>
                <a:ea typeface="Open Sauce"/>
                <a:cs typeface="Open Sauce"/>
                <a:sym typeface="Open Sauce"/>
              </a:rPr>
              <a:t>State &amp; constituency</a:t>
            </a:r>
          </a:p>
          <a:p>
            <a:pPr marL="647700" lvl="1" indent="-323850" algn="l">
              <a:lnSpc>
                <a:spcPts val="4200"/>
              </a:lnSpc>
              <a:buFont typeface="Arial"/>
              <a:buChar char="•"/>
            </a:pPr>
            <a:r>
              <a:rPr lang="en-US" sz="3000">
                <a:solidFill>
                  <a:srgbClr val="000000"/>
                </a:solidFill>
                <a:latin typeface="Open Sauce"/>
                <a:ea typeface="Open Sauce"/>
                <a:cs typeface="Open Sauce"/>
                <a:sym typeface="Open Sauce"/>
              </a:rPr>
              <a:t>Candidate &amp; party</a:t>
            </a:r>
          </a:p>
          <a:p>
            <a:pPr marL="647700" lvl="1" indent="-323850" algn="l">
              <a:lnSpc>
                <a:spcPts val="4200"/>
              </a:lnSpc>
              <a:buFont typeface="Arial"/>
              <a:buChar char="•"/>
            </a:pPr>
            <a:r>
              <a:rPr lang="en-US" sz="3000">
                <a:solidFill>
                  <a:srgbClr val="000000"/>
                </a:solidFill>
                <a:latin typeface="Open Sauce"/>
                <a:ea typeface="Open Sauce"/>
                <a:cs typeface="Open Sauce"/>
                <a:sym typeface="Open Sauce"/>
              </a:rPr>
              <a:t>Votes received</a:t>
            </a:r>
          </a:p>
          <a:p>
            <a:pPr marL="647700" lvl="1" indent="-323850" algn="l">
              <a:lnSpc>
                <a:spcPts val="4200"/>
              </a:lnSpc>
              <a:buFont typeface="Arial"/>
              <a:buChar char="•"/>
            </a:pPr>
            <a:r>
              <a:rPr lang="en-US" sz="3000">
                <a:solidFill>
                  <a:srgbClr val="000000"/>
                </a:solidFill>
                <a:latin typeface="Open Sauce"/>
                <a:ea typeface="Open Sauce"/>
                <a:cs typeface="Open Sauce"/>
                <a:sym typeface="Open Sauce"/>
              </a:rPr>
              <a:t>Election 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2099071" y="3282980"/>
            <a:ext cx="14062864" cy="7910361"/>
          </a:xfrm>
          <a:custGeom>
            <a:avLst/>
            <a:gdLst/>
            <a:ahLst/>
            <a:cxnLst/>
            <a:rect l="l" t="t" r="r" b="b"/>
            <a:pathLst>
              <a:path w="14062864" h="7910361">
                <a:moveTo>
                  <a:pt x="0" y="0"/>
                </a:moveTo>
                <a:lnTo>
                  <a:pt x="14062864" y="0"/>
                </a:lnTo>
                <a:lnTo>
                  <a:pt x="14062864" y="7910360"/>
                </a:lnTo>
                <a:lnTo>
                  <a:pt x="0" y="7910360"/>
                </a:lnTo>
                <a:lnTo>
                  <a:pt x="0" y="0"/>
                </a:lnTo>
                <a:close/>
              </a:path>
            </a:pathLst>
          </a:custGeom>
          <a:blipFill>
            <a:blip r:embed="rId2"/>
            <a:stretch>
              <a:fillRect/>
            </a:stretch>
          </a:blipFill>
        </p:spPr>
      </p:sp>
      <p:sp>
        <p:nvSpPr>
          <p:cNvPr id="3" name="TextBox 3"/>
          <p:cNvSpPr txBox="1"/>
          <p:nvPr/>
        </p:nvSpPr>
        <p:spPr>
          <a:xfrm>
            <a:off x="4943402" y="-9525"/>
            <a:ext cx="11218533" cy="1314450"/>
          </a:xfrm>
          <a:prstGeom prst="rect">
            <a:avLst/>
          </a:prstGeom>
        </p:spPr>
        <p:txBody>
          <a:bodyPr lIns="0" tIns="0" rIns="0" bIns="0" rtlCol="0" anchor="t">
            <a:spAutoFit/>
          </a:bodyPr>
          <a:lstStyle/>
          <a:p>
            <a:pPr algn="l">
              <a:lnSpc>
                <a:spcPts val="10320"/>
              </a:lnSpc>
            </a:pPr>
            <a:r>
              <a:rPr lang="en-US" sz="8600" b="1">
                <a:solidFill>
                  <a:srgbClr val="000000"/>
                </a:solidFill>
                <a:latin typeface="Open Sauce Bold"/>
                <a:ea typeface="Open Sauce Bold"/>
                <a:cs typeface="Open Sauce Bold"/>
                <a:sym typeface="Open Sauce Bold"/>
              </a:rPr>
              <a:t>STAR SCHEMA</a:t>
            </a:r>
          </a:p>
        </p:txBody>
      </p:sp>
      <p:sp>
        <p:nvSpPr>
          <p:cNvPr id="4" name="TextBox 4"/>
          <p:cNvSpPr txBox="1"/>
          <p:nvPr/>
        </p:nvSpPr>
        <p:spPr>
          <a:xfrm>
            <a:off x="0" y="1257300"/>
            <a:ext cx="18288000" cy="17589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uce"/>
                <a:ea typeface="Open Sauce"/>
                <a:cs typeface="Open Sauce"/>
                <a:sym typeface="Open Sauce"/>
              </a:rPr>
              <a:t>A star schema is a data warehousing model with a central fact table linked to multiple dimension tables, making data easier to analyze and query.</a:t>
            </a:r>
          </a:p>
          <a:p>
            <a:pPr marL="431801" lvl="1" indent="-215900" algn="ctr">
              <a:lnSpc>
                <a:spcPts val="2800"/>
              </a:lnSpc>
              <a:buFont typeface="Arial"/>
              <a:buChar char="•"/>
            </a:pPr>
            <a:r>
              <a:rPr lang="en-US" sz="2000">
                <a:solidFill>
                  <a:srgbClr val="000000"/>
                </a:solidFill>
                <a:latin typeface="Open Sauce"/>
                <a:ea typeface="Open Sauce"/>
                <a:cs typeface="Open Sauce"/>
                <a:sym typeface="Open Sauce"/>
              </a:rPr>
              <a:t>The fact table (fact_votes) sits at the center and stores measurable data like votes, turnout, and margins, with references to dimension tables.</a:t>
            </a:r>
          </a:p>
          <a:p>
            <a:pPr marL="431801" lvl="1" indent="-215900" algn="ctr">
              <a:lnSpc>
                <a:spcPts val="2800"/>
              </a:lnSpc>
              <a:buFont typeface="Arial"/>
              <a:buChar char="•"/>
            </a:pPr>
            <a:r>
              <a:rPr lang="en-US" sz="2000">
                <a:solidFill>
                  <a:srgbClr val="000000"/>
                </a:solidFill>
                <a:latin typeface="Open Sauce"/>
                <a:ea typeface="Open Sauce"/>
                <a:cs typeface="Open Sauce"/>
                <a:sym typeface="Open Sauce"/>
              </a:rPr>
              <a:t>Dimension tables (dim_party, dim_candidate, dim_constituency, dim_election_date) describe context such as parties, candidates, constituencies, and election dates.</a:t>
            </a:r>
          </a:p>
          <a:p>
            <a:pPr marL="431801" lvl="1" indent="-215900" algn="ctr">
              <a:lnSpc>
                <a:spcPts val="2800"/>
              </a:lnSpc>
              <a:buFont typeface="Arial"/>
              <a:buChar char="•"/>
            </a:pPr>
            <a:r>
              <a:rPr lang="en-US" sz="2000">
                <a:solidFill>
                  <a:srgbClr val="000000"/>
                </a:solidFill>
                <a:latin typeface="Open Sauce"/>
                <a:ea typeface="Open Sauce"/>
                <a:cs typeface="Open Sauce"/>
                <a:sym typeface="Open Sauce"/>
              </a:rPr>
              <a:t>Each dimension table connects to the fact table using foreign keys, enabling flexible filtering and grouping.</a:t>
            </a:r>
          </a:p>
        </p:txBody>
      </p:sp>
      <p:grpSp>
        <p:nvGrpSpPr>
          <p:cNvPr id="5" name="Group 5"/>
          <p:cNvGrpSpPr/>
          <p:nvPr/>
        </p:nvGrpSpPr>
        <p:grpSpPr>
          <a:xfrm>
            <a:off x="17090834" y="9139909"/>
            <a:ext cx="635238" cy="63523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8A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a:solidFill>
                    <a:srgbClr val="FAFAFA"/>
                  </a:solidFill>
                  <a:latin typeface="Open Sauce"/>
                  <a:ea typeface="Open Sauce"/>
                  <a:cs typeface="Open Sauce"/>
                  <a:sym typeface="Open Sauce"/>
                </a:rPr>
                <a:t>09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1428</Words>
  <Application>Microsoft Office PowerPoint</Application>
  <PresentationFormat>Custom</PresentationFormat>
  <Paragraphs>138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vt:lpstr>
      <vt:lpstr>Calibri</vt:lpstr>
      <vt:lpstr>Open Sauce</vt:lpstr>
      <vt:lpstr>Arial</vt:lpstr>
      <vt:lpstr>Montserrat Bold</vt:lpstr>
      <vt:lpstr>Open Sauce Bold</vt:lpstr>
      <vt:lpstr>Open Sauce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Elections Insights Dashboard</dc:title>
  <dc:creator>hp</dc:creator>
  <cp:lastModifiedBy>Bhumi Kala</cp:lastModifiedBy>
  <cp:revision>1</cp:revision>
  <dcterms:created xsi:type="dcterms:W3CDTF">2006-08-16T00:00:00Z</dcterms:created>
  <dcterms:modified xsi:type="dcterms:W3CDTF">2025-10-06T18:29:01Z</dcterms:modified>
  <dc:identifier>DAG08Lb4fp8</dc:identifier>
</cp:coreProperties>
</file>